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92000"/>
  <p:notesSz cx="6858000" cy="9144000"/>
  <p:embeddedFontLst>
    <p:embeddedFont>
      <p:font typeface="Corbel"/>
      <p:regular r:id="rId38"/>
      <p:bold r:id="rId39"/>
      <p:italic r:id="rId40"/>
      <p:boldItalic r:id="rId41"/>
    </p:embeddedFont>
    <p:embeddedFont>
      <p:font typeface="Helvetica Neue"/>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6" roundtripDataSignature="AMtx7miFQtJ9OwNZFlzrCn6P79hcXETu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orbel-italic.fntdata"/><Relationship Id="rId20" Type="http://schemas.openxmlformats.org/officeDocument/2006/relationships/slide" Target="slides/slide15.xml"/><Relationship Id="rId42" Type="http://schemas.openxmlformats.org/officeDocument/2006/relationships/font" Target="fonts/HelveticaNeue-regular.fntdata"/><Relationship Id="rId41" Type="http://schemas.openxmlformats.org/officeDocument/2006/relationships/font" Target="fonts/Corbel-boldItalic.fntdata"/><Relationship Id="rId22" Type="http://schemas.openxmlformats.org/officeDocument/2006/relationships/slide" Target="slides/slide17.xml"/><Relationship Id="rId44" Type="http://schemas.openxmlformats.org/officeDocument/2006/relationships/font" Target="fonts/HelveticaNeue-italic.fntdata"/><Relationship Id="rId21" Type="http://schemas.openxmlformats.org/officeDocument/2006/relationships/slide" Target="slides/slide16.xml"/><Relationship Id="rId43" Type="http://schemas.openxmlformats.org/officeDocument/2006/relationships/font" Target="fonts/HelveticaNeue-bold.fntdata"/><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font" Target="fonts/HelveticaNeue-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Corbel-bold.fntdata"/><Relationship Id="rId16" Type="http://schemas.openxmlformats.org/officeDocument/2006/relationships/slide" Target="slides/slide11.xml"/><Relationship Id="rId38" Type="http://schemas.openxmlformats.org/officeDocument/2006/relationships/font" Target="fonts/Corbel-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27" name="Google Shape;127;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7" name="Google Shape;40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9" name="Google Shape;41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2" name="Google Shape;45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9" name="Google Shape;46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5" name="Google Shape;48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3" name="Google Shape;51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3" name="Google Shape;52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2" name="Google Shape;53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7" name="Shape 17"/>
        <p:cNvGrpSpPr/>
        <p:nvPr/>
      </p:nvGrpSpPr>
      <p:grpSpPr>
        <a:xfrm>
          <a:off x="0" y="0"/>
          <a:ext cx="0" cy="0"/>
          <a:chOff x="0" y="0"/>
          <a:chExt cx="0" cy="0"/>
        </a:xfrm>
      </p:grpSpPr>
      <p:sp>
        <p:nvSpPr>
          <p:cNvPr id="18" name="Google Shape;18;p46"/>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6"/>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6"/>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48"/>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48"/>
          <p:cNvSpPr txBox="1"/>
          <p:nvPr>
            <p:ph idx="1" type="body"/>
          </p:nvPr>
        </p:nvSpPr>
        <p:spPr>
          <a:xfrm rot="5400000">
            <a:off x="4966548" y="-233172"/>
            <a:ext cx="5120640" cy="7315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79" name="Google Shape;79;p48"/>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8"/>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48"/>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49"/>
          <p:cNvSpPr txBox="1"/>
          <p:nvPr>
            <p:ph type="title"/>
          </p:nvPr>
        </p:nvSpPr>
        <p:spPr>
          <a:xfrm rot="5400000">
            <a:off x="-685800" y="2057400"/>
            <a:ext cx="4953000" cy="2819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49"/>
          <p:cNvSpPr txBox="1"/>
          <p:nvPr>
            <p:ph idx="1" type="body"/>
          </p:nvPr>
        </p:nvSpPr>
        <p:spPr>
          <a:xfrm rot="5400000">
            <a:off x="4965192" y="-228600"/>
            <a:ext cx="5120640" cy="7315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85" name="Google Shape;85;p49"/>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49"/>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49"/>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p37"/>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37"/>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99" name="Google Shape;99;p37"/>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37"/>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37"/>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02" name="Shape 102"/>
        <p:cNvGrpSpPr/>
        <p:nvPr/>
      </p:nvGrpSpPr>
      <p:grpSpPr>
        <a:xfrm>
          <a:off x="0" y="0"/>
          <a:ext cx="0" cy="0"/>
          <a:chOff x="0" y="0"/>
          <a:chExt cx="0" cy="0"/>
        </a:xfrm>
      </p:grpSpPr>
      <p:sp>
        <p:nvSpPr>
          <p:cNvPr id="103" name="Google Shape;103;p38"/>
          <p:cNvSpPr/>
          <p:nvPr/>
        </p:nvSpPr>
        <p:spPr>
          <a:xfrm>
            <a:off x="0" y="761999"/>
            <a:ext cx="9141619" cy="5334001"/>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8"/>
          <p:cNvSpPr/>
          <p:nvPr/>
        </p:nvSpPr>
        <p:spPr>
          <a:xfrm>
            <a:off x="9270263" y="761999"/>
            <a:ext cx="2925318" cy="5334001"/>
          </a:xfrm>
          <a:prstGeom prst="rect">
            <a:avLst/>
          </a:prstGeom>
          <a:solidFill>
            <a:srgbClr val="C8C8C8">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8"/>
          <p:cNvSpPr txBox="1"/>
          <p:nvPr>
            <p:ph type="ctrTitle"/>
          </p:nvPr>
        </p:nvSpPr>
        <p:spPr>
          <a:xfrm>
            <a:off x="1069848" y="1298448"/>
            <a:ext cx="7315200" cy="325526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5900"/>
              <a:buFont typeface="Corbel"/>
              <a:buNone/>
              <a:defRPr sz="5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38"/>
          <p:cNvSpPr txBox="1"/>
          <p:nvPr>
            <p:ph idx="1" type="subTitle"/>
          </p:nvPr>
        </p:nvSpPr>
        <p:spPr>
          <a:xfrm>
            <a:off x="1100015" y="4670246"/>
            <a:ext cx="7315200" cy="9144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200"/>
              <a:buNone/>
              <a:defRPr sz="2200" cap="none">
                <a:solidFill>
                  <a:srgbClr val="D7F0F6"/>
                </a:solidFill>
              </a:defRPr>
            </a:lvl1pPr>
            <a:lvl2pPr lvl="1" algn="ctr">
              <a:lnSpc>
                <a:spcPct val="90000"/>
              </a:lnSpc>
              <a:spcBef>
                <a:spcPts val="250"/>
              </a:spcBef>
              <a:spcAft>
                <a:spcPts val="0"/>
              </a:spcAft>
              <a:buSzPts val="2200"/>
              <a:buNone/>
              <a:defRPr sz="2200"/>
            </a:lvl2pPr>
            <a:lvl3pPr lvl="2" algn="ctr">
              <a:lnSpc>
                <a:spcPct val="90000"/>
              </a:lnSpc>
              <a:spcBef>
                <a:spcPts val="250"/>
              </a:spcBef>
              <a:spcAft>
                <a:spcPts val="0"/>
              </a:spcAft>
              <a:buSzPts val="2200"/>
              <a:buNone/>
              <a:defRPr sz="2200"/>
            </a:lvl3pPr>
            <a:lvl4pPr lvl="3" algn="ctr">
              <a:lnSpc>
                <a:spcPct val="90000"/>
              </a:lnSpc>
              <a:spcBef>
                <a:spcPts val="250"/>
              </a:spcBef>
              <a:spcAft>
                <a:spcPts val="0"/>
              </a:spcAft>
              <a:buSzPts val="2000"/>
              <a:buNone/>
              <a:defRPr sz="2000"/>
            </a:lvl4pPr>
            <a:lvl5pPr lvl="4" algn="ctr">
              <a:lnSpc>
                <a:spcPct val="90000"/>
              </a:lnSpc>
              <a:spcBef>
                <a:spcPts val="250"/>
              </a:spcBef>
              <a:spcAft>
                <a:spcPts val="0"/>
              </a:spcAft>
              <a:buSzPts val="2000"/>
              <a:buNone/>
              <a:defRPr sz="2000"/>
            </a:lvl5pPr>
            <a:lvl6pPr lvl="5" algn="ctr">
              <a:lnSpc>
                <a:spcPct val="90000"/>
              </a:lnSpc>
              <a:spcBef>
                <a:spcPts val="250"/>
              </a:spcBef>
              <a:spcAft>
                <a:spcPts val="0"/>
              </a:spcAft>
              <a:buSzPts val="2000"/>
              <a:buNone/>
              <a:defRPr sz="2000"/>
            </a:lvl6pPr>
            <a:lvl7pPr lvl="6" algn="ctr">
              <a:lnSpc>
                <a:spcPct val="90000"/>
              </a:lnSpc>
              <a:spcBef>
                <a:spcPts val="250"/>
              </a:spcBef>
              <a:spcAft>
                <a:spcPts val="0"/>
              </a:spcAft>
              <a:buSzPts val="2000"/>
              <a:buNone/>
              <a:defRPr sz="2000"/>
            </a:lvl7pPr>
            <a:lvl8pPr lvl="7" algn="ctr">
              <a:lnSpc>
                <a:spcPct val="90000"/>
              </a:lnSpc>
              <a:spcBef>
                <a:spcPts val="250"/>
              </a:spcBef>
              <a:spcAft>
                <a:spcPts val="0"/>
              </a:spcAft>
              <a:buSzPts val="2000"/>
              <a:buNone/>
              <a:defRPr sz="2000"/>
            </a:lvl8pPr>
            <a:lvl9pPr lvl="8" algn="ctr">
              <a:lnSpc>
                <a:spcPct val="90000"/>
              </a:lnSpc>
              <a:spcBef>
                <a:spcPts val="250"/>
              </a:spcBef>
              <a:spcAft>
                <a:spcPts val="250"/>
              </a:spcAft>
              <a:buSzPts val="2000"/>
              <a:buNone/>
              <a:defRPr sz="2000"/>
            </a:lvl9pPr>
          </a:lstStyle>
          <a:p/>
        </p:txBody>
      </p:sp>
      <p:sp>
        <p:nvSpPr>
          <p:cNvPr id="107" name="Google Shape;107;p38"/>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38"/>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38"/>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0" name="Shape 110"/>
        <p:cNvGrpSpPr/>
        <p:nvPr/>
      </p:nvGrpSpPr>
      <p:grpSpPr>
        <a:xfrm>
          <a:off x="0" y="0"/>
          <a:ext cx="0" cy="0"/>
          <a:chOff x="0" y="0"/>
          <a:chExt cx="0" cy="0"/>
        </a:xfrm>
      </p:grpSpPr>
      <p:sp>
        <p:nvSpPr>
          <p:cNvPr id="111" name="Google Shape;111;p43"/>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43"/>
          <p:cNvSpPr txBox="1"/>
          <p:nvPr>
            <p:ph idx="1" type="body"/>
          </p:nvPr>
        </p:nvSpPr>
        <p:spPr>
          <a:xfrm>
            <a:off x="3867912" y="1023586"/>
            <a:ext cx="3474720" cy="80772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SzPts val="2000"/>
              <a:buNone/>
              <a:defRPr b="1" sz="2000">
                <a:solidFill>
                  <a:srgbClr val="FEFEFE"/>
                </a:solidFill>
              </a:defRPr>
            </a:lvl1pPr>
            <a:lvl2pPr indent="-228600" lvl="1" marL="914400" algn="l">
              <a:lnSpc>
                <a:spcPct val="90000"/>
              </a:lnSpc>
              <a:spcBef>
                <a:spcPts val="250"/>
              </a:spcBef>
              <a:spcAft>
                <a:spcPts val="0"/>
              </a:spcAft>
              <a:buSzPts val="2000"/>
              <a:buNone/>
              <a:defRPr b="1" sz="2000"/>
            </a:lvl2pPr>
            <a:lvl3pPr indent="-228600" lvl="2" marL="1371600" algn="l">
              <a:lnSpc>
                <a:spcPct val="90000"/>
              </a:lnSpc>
              <a:spcBef>
                <a:spcPts val="250"/>
              </a:spcBef>
              <a:spcAft>
                <a:spcPts val="0"/>
              </a:spcAft>
              <a:buSzPts val="1800"/>
              <a:buNone/>
              <a:defRPr b="1" sz="1800"/>
            </a:lvl3pPr>
            <a:lvl4pPr indent="-228600" lvl="3" marL="1828800" algn="l">
              <a:lnSpc>
                <a:spcPct val="90000"/>
              </a:lnSpc>
              <a:spcBef>
                <a:spcPts val="250"/>
              </a:spcBef>
              <a:spcAft>
                <a:spcPts val="0"/>
              </a:spcAft>
              <a:buSzPts val="1600"/>
              <a:buNone/>
              <a:defRPr b="1" sz="1600"/>
            </a:lvl4pPr>
            <a:lvl5pPr indent="-228600" lvl="4" marL="2286000" algn="l">
              <a:lnSpc>
                <a:spcPct val="90000"/>
              </a:lnSpc>
              <a:spcBef>
                <a:spcPts val="250"/>
              </a:spcBef>
              <a:spcAft>
                <a:spcPts val="0"/>
              </a:spcAft>
              <a:buSzPts val="1600"/>
              <a:buNone/>
              <a:defRPr b="1" sz="1600"/>
            </a:lvl5pPr>
            <a:lvl6pPr indent="-228600" lvl="5" marL="2743200" algn="l">
              <a:lnSpc>
                <a:spcPct val="90000"/>
              </a:lnSpc>
              <a:spcBef>
                <a:spcPts val="250"/>
              </a:spcBef>
              <a:spcAft>
                <a:spcPts val="0"/>
              </a:spcAft>
              <a:buSzPts val="1600"/>
              <a:buNone/>
              <a:defRPr b="1" sz="1600"/>
            </a:lvl6pPr>
            <a:lvl7pPr indent="-228600" lvl="6" marL="3200400" algn="l">
              <a:lnSpc>
                <a:spcPct val="90000"/>
              </a:lnSpc>
              <a:spcBef>
                <a:spcPts val="250"/>
              </a:spcBef>
              <a:spcAft>
                <a:spcPts val="0"/>
              </a:spcAft>
              <a:buSzPts val="1600"/>
              <a:buNone/>
              <a:defRPr b="1" sz="1600"/>
            </a:lvl7pPr>
            <a:lvl8pPr indent="-228600" lvl="7" marL="3657600" algn="l">
              <a:lnSpc>
                <a:spcPct val="90000"/>
              </a:lnSpc>
              <a:spcBef>
                <a:spcPts val="250"/>
              </a:spcBef>
              <a:spcAft>
                <a:spcPts val="0"/>
              </a:spcAft>
              <a:buSzPts val="1600"/>
              <a:buNone/>
              <a:defRPr b="1" sz="1600"/>
            </a:lvl8pPr>
            <a:lvl9pPr indent="-228600" lvl="8" marL="4114800" algn="l">
              <a:lnSpc>
                <a:spcPct val="90000"/>
              </a:lnSpc>
              <a:spcBef>
                <a:spcPts val="250"/>
              </a:spcBef>
              <a:spcAft>
                <a:spcPts val="250"/>
              </a:spcAft>
              <a:buSzPts val="1600"/>
              <a:buNone/>
              <a:defRPr b="1" sz="1600"/>
            </a:lvl9pPr>
          </a:lstStyle>
          <a:p/>
        </p:txBody>
      </p:sp>
      <p:sp>
        <p:nvSpPr>
          <p:cNvPr id="113" name="Google Shape;113;p43"/>
          <p:cNvSpPr txBox="1"/>
          <p:nvPr>
            <p:ph idx="2" type="body"/>
          </p:nvPr>
        </p:nvSpPr>
        <p:spPr>
          <a:xfrm>
            <a:off x="3867912" y="1930936"/>
            <a:ext cx="3474720" cy="402336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114" name="Google Shape;114;p43"/>
          <p:cNvSpPr txBox="1"/>
          <p:nvPr>
            <p:ph idx="3" type="body"/>
          </p:nvPr>
        </p:nvSpPr>
        <p:spPr>
          <a:xfrm>
            <a:off x="7818463" y="1023586"/>
            <a:ext cx="3474720" cy="813171"/>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SzPts val="2000"/>
              <a:buNone/>
              <a:defRPr b="1" sz="2000">
                <a:solidFill>
                  <a:srgbClr val="FEFEFE"/>
                </a:solidFill>
              </a:defRPr>
            </a:lvl1pPr>
            <a:lvl2pPr indent="-228600" lvl="1" marL="914400" algn="l">
              <a:lnSpc>
                <a:spcPct val="90000"/>
              </a:lnSpc>
              <a:spcBef>
                <a:spcPts val="250"/>
              </a:spcBef>
              <a:spcAft>
                <a:spcPts val="0"/>
              </a:spcAft>
              <a:buSzPts val="2000"/>
              <a:buNone/>
              <a:defRPr b="1" sz="2000"/>
            </a:lvl2pPr>
            <a:lvl3pPr indent="-228600" lvl="2" marL="1371600" algn="l">
              <a:lnSpc>
                <a:spcPct val="90000"/>
              </a:lnSpc>
              <a:spcBef>
                <a:spcPts val="250"/>
              </a:spcBef>
              <a:spcAft>
                <a:spcPts val="0"/>
              </a:spcAft>
              <a:buSzPts val="1800"/>
              <a:buNone/>
              <a:defRPr b="1" sz="1800"/>
            </a:lvl3pPr>
            <a:lvl4pPr indent="-228600" lvl="3" marL="1828800" algn="l">
              <a:lnSpc>
                <a:spcPct val="90000"/>
              </a:lnSpc>
              <a:spcBef>
                <a:spcPts val="250"/>
              </a:spcBef>
              <a:spcAft>
                <a:spcPts val="0"/>
              </a:spcAft>
              <a:buSzPts val="1600"/>
              <a:buNone/>
              <a:defRPr b="1" sz="1600"/>
            </a:lvl4pPr>
            <a:lvl5pPr indent="-228600" lvl="4" marL="2286000" algn="l">
              <a:lnSpc>
                <a:spcPct val="90000"/>
              </a:lnSpc>
              <a:spcBef>
                <a:spcPts val="250"/>
              </a:spcBef>
              <a:spcAft>
                <a:spcPts val="0"/>
              </a:spcAft>
              <a:buSzPts val="1600"/>
              <a:buNone/>
              <a:defRPr b="1" sz="1600"/>
            </a:lvl5pPr>
            <a:lvl6pPr indent="-228600" lvl="5" marL="2743200" algn="l">
              <a:lnSpc>
                <a:spcPct val="90000"/>
              </a:lnSpc>
              <a:spcBef>
                <a:spcPts val="250"/>
              </a:spcBef>
              <a:spcAft>
                <a:spcPts val="0"/>
              </a:spcAft>
              <a:buSzPts val="1600"/>
              <a:buNone/>
              <a:defRPr b="1" sz="1600"/>
            </a:lvl6pPr>
            <a:lvl7pPr indent="-228600" lvl="6" marL="3200400" algn="l">
              <a:lnSpc>
                <a:spcPct val="90000"/>
              </a:lnSpc>
              <a:spcBef>
                <a:spcPts val="250"/>
              </a:spcBef>
              <a:spcAft>
                <a:spcPts val="0"/>
              </a:spcAft>
              <a:buSzPts val="1600"/>
              <a:buNone/>
              <a:defRPr b="1" sz="1600"/>
            </a:lvl7pPr>
            <a:lvl8pPr indent="-228600" lvl="7" marL="3657600" algn="l">
              <a:lnSpc>
                <a:spcPct val="90000"/>
              </a:lnSpc>
              <a:spcBef>
                <a:spcPts val="250"/>
              </a:spcBef>
              <a:spcAft>
                <a:spcPts val="0"/>
              </a:spcAft>
              <a:buSzPts val="1600"/>
              <a:buNone/>
              <a:defRPr b="1" sz="1600"/>
            </a:lvl8pPr>
            <a:lvl9pPr indent="-228600" lvl="8" marL="4114800" algn="l">
              <a:lnSpc>
                <a:spcPct val="90000"/>
              </a:lnSpc>
              <a:spcBef>
                <a:spcPts val="250"/>
              </a:spcBef>
              <a:spcAft>
                <a:spcPts val="250"/>
              </a:spcAft>
              <a:buSzPts val="1600"/>
              <a:buNone/>
              <a:defRPr b="1" sz="1600"/>
            </a:lvl9pPr>
          </a:lstStyle>
          <a:p/>
        </p:txBody>
      </p:sp>
      <p:sp>
        <p:nvSpPr>
          <p:cNvPr id="115" name="Google Shape;115;p43"/>
          <p:cNvSpPr txBox="1"/>
          <p:nvPr>
            <p:ph idx="4" type="body"/>
          </p:nvPr>
        </p:nvSpPr>
        <p:spPr>
          <a:xfrm>
            <a:off x="7818463" y="1930936"/>
            <a:ext cx="3474720" cy="402336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116" name="Google Shape;116;p43"/>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43"/>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43"/>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45"/>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45"/>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45"/>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45"/>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5"/>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5"/>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24" name="Google Shape;24;p35"/>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5"/>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5"/>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9"/>
          <p:cNvSpPr txBox="1"/>
          <p:nvPr>
            <p:ph type="title"/>
          </p:nvPr>
        </p:nvSpPr>
        <p:spPr>
          <a:xfrm>
            <a:off x="3867912" y="1298448"/>
            <a:ext cx="7315200" cy="325526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595959"/>
              </a:buClr>
              <a:buSzPts val="5900"/>
              <a:buFont typeface="Corbel"/>
              <a:buNone/>
              <a:defRPr b="0" sz="5900">
                <a:solidFill>
                  <a:srgbClr val="59595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9"/>
          <p:cNvSpPr txBox="1"/>
          <p:nvPr>
            <p:ph idx="1" type="body"/>
          </p:nvPr>
        </p:nvSpPr>
        <p:spPr>
          <a:xfrm>
            <a:off x="3886200" y="4672584"/>
            <a:ext cx="7315200" cy="914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200"/>
              <a:buNone/>
              <a:defRPr sz="2200" cap="none">
                <a:solidFill>
                  <a:srgbClr val="595959"/>
                </a:solidFill>
              </a:defRPr>
            </a:lvl1pPr>
            <a:lvl2pPr indent="-228600" lvl="1" marL="914400" algn="l">
              <a:lnSpc>
                <a:spcPct val="90000"/>
              </a:lnSpc>
              <a:spcBef>
                <a:spcPts val="250"/>
              </a:spcBef>
              <a:spcAft>
                <a:spcPts val="0"/>
              </a:spcAft>
              <a:buSzPts val="1800"/>
              <a:buNone/>
              <a:defRPr sz="1800">
                <a:solidFill>
                  <a:srgbClr val="888888"/>
                </a:solidFill>
              </a:defRPr>
            </a:lvl2pPr>
            <a:lvl3pPr indent="-228600" lvl="2" marL="1371600" algn="l">
              <a:lnSpc>
                <a:spcPct val="90000"/>
              </a:lnSpc>
              <a:spcBef>
                <a:spcPts val="250"/>
              </a:spcBef>
              <a:spcAft>
                <a:spcPts val="0"/>
              </a:spcAft>
              <a:buSzPts val="1600"/>
              <a:buNone/>
              <a:defRPr sz="1600">
                <a:solidFill>
                  <a:srgbClr val="888888"/>
                </a:solidFill>
              </a:defRPr>
            </a:lvl3pPr>
            <a:lvl4pPr indent="-228600" lvl="3" marL="1828800" algn="l">
              <a:lnSpc>
                <a:spcPct val="90000"/>
              </a:lnSpc>
              <a:spcBef>
                <a:spcPts val="250"/>
              </a:spcBef>
              <a:spcAft>
                <a:spcPts val="0"/>
              </a:spcAft>
              <a:buSzPts val="1400"/>
              <a:buNone/>
              <a:defRPr sz="1400">
                <a:solidFill>
                  <a:srgbClr val="888888"/>
                </a:solidFill>
              </a:defRPr>
            </a:lvl4pPr>
            <a:lvl5pPr indent="-228600" lvl="4" marL="2286000" algn="l">
              <a:lnSpc>
                <a:spcPct val="90000"/>
              </a:lnSpc>
              <a:spcBef>
                <a:spcPts val="250"/>
              </a:spcBef>
              <a:spcAft>
                <a:spcPts val="0"/>
              </a:spcAft>
              <a:buSzPts val="1400"/>
              <a:buNone/>
              <a:defRPr sz="1400">
                <a:solidFill>
                  <a:srgbClr val="888888"/>
                </a:solidFill>
              </a:defRPr>
            </a:lvl5pPr>
            <a:lvl6pPr indent="-228600" lvl="5" marL="2743200" algn="l">
              <a:lnSpc>
                <a:spcPct val="90000"/>
              </a:lnSpc>
              <a:spcBef>
                <a:spcPts val="250"/>
              </a:spcBef>
              <a:spcAft>
                <a:spcPts val="0"/>
              </a:spcAft>
              <a:buSzPts val="1400"/>
              <a:buNone/>
              <a:defRPr sz="1400">
                <a:solidFill>
                  <a:srgbClr val="888888"/>
                </a:solidFill>
              </a:defRPr>
            </a:lvl6pPr>
            <a:lvl7pPr indent="-228600" lvl="6" marL="3200400" algn="l">
              <a:lnSpc>
                <a:spcPct val="90000"/>
              </a:lnSpc>
              <a:spcBef>
                <a:spcPts val="250"/>
              </a:spcBef>
              <a:spcAft>
                <a:spcPts val="0"/>
              </a:spcAft>
              <a:buSzPts val="1400"/>
              <a:buNone/>
              <a:defRPr sz="1400">
                <a:solidFill>
                  <a:srgbClr val="888888"/>
                </a:solidFill>
              </a:defRPr>
            </a:lvl7pPr>
            <a:lvl8pPr indent="-228600" lvl="7" marL="3657600" algn="l">
              <a:lnSpc>
                <a:spcPct val="90000"/>
              </a:lnSpc>
              <a:spcBef>
                <a:spcPts val="250"/>
              </a:spcBef>
              <a:spcAft>
                <a:spcPts val="0"/>
              </a:spcAft>
              <a:buSzPts val="1400"/>
              <a:buNone/>
              <a:defRPr sz="1400">
                <a:solidFill>
                  <a:srgbClr val="888888"/>
                </a:solidFill>
              </a:defRPr>
            </a:lvl8pPr>
            <a:lvl9pPr indent="-228600" lvl="8" marL="4114800" algn="l">
              <a:lnSpc>
                <a:spcPct val="90000"/>
              </a:lnSpc>
              <a:spcBef>
                <a:spcPts val="250"/>
              </a:spcBef>
              <a:spcAft>
                <a:spcPts val="250"/>
              </a:spcAft>
              <a:buSzPts val="1400"/>
              <a:buNone/>
              <a:defRPr sz="1400">
                <a:solidFill>
                  <a:srgbClr val="888888"/>
                </a:solidFill>
              </a:defRPr>
            </a:lvl9pPr>
          </a:lstStyle>
          <a:p/>
        </p:txBody>
      </p:sp>
      <p:sp>
        <p:nvSpPr>
          <p:cNvPr id="30" name="Google Shape;30;p39"/>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9"/>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9"/>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 name="Shape 33"/>
        <p:cNvGrpSpPr/>
        <p:nvPr/>
      </p:nvGrpSpPr>
      <p:grpSpPr>
        <a:xfrm>
          <a:off x="0" y="0"/>
          <a:ext cx="0" cy="0"/>
          <a:chOff x="0" y="0"/>
          <a:chExt cx="0" cy="0"/>
        </a:xfrm>
      </p:grpSpPr>
      <p:sp>
        <p:nvSpPr>
          <p:cNvPr id="34" name="Google Shape;34;p40"/>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0"/>
          <p:cNvSpPr txBox="1"/>
          <p:nvPr>
            <p:ph idx="1" type="body"/>
          </p:nvPr>
        </p:nvSpPr>
        <p:spPr>
          <a:xfrm>
            <a:off x="3867912" y="1023586"/>
            <a:ext cx="3474720" cy="80772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SzPts val="2000"/>
              <a:buNone/>
              <a:defRPr b="1" sz="2000">
                <a:solidFill>
                  <a:srgbClr val="595959"/>
                </a:solidFill>
              </a:defRPr>
            </a:lvl1pPr>
            <a:lvl2pPr indent="-228600" lvl="1" marL="914400" algn="l">
              <a:lnSpc>
                <a:spcPct val="90000"/>
              </a:lnSpc>
              <a:spcBef>
                <a:spcPts val="250"/>
              </a:spcBef>
              <a:spcAft>
                <a:spcPts val="0"/>
              </a:spcAft>
              <a:buSzPts val="2000"/>
              <a:buNone/>
              <a:defRPr b="1" sz="2000"/>
            </a:lvl2pPr>
            <a:lvl3pPr indent="-228600" lvl="2" marL="1371600" algn="l">
              <a:lnSpc>
                <a:spcPct val="90000"/>
              </a:lnSpc>
              <a:spcBef>
                <a:spcPts val="250"/>
              </a:spcBef>
              <a:spcAft>
                <a:spcPts val="0"/>
              </a:spcAft>
              <a:buSzPts val="1800"/>
              <a:buNone/>
              <a:defRPr b="1" sz="1800"/>
            </a:lvl3pPr>
            <a:lvl4pPr indent="-228600" lvl="3" marL="1828800" algn="l">
              <a:lnSpc>
                <a:spcPct val="90000"/>
              </a:lnSpc>
              <a:spcBef>
                <a:spcPts val="250"/>
              </a:spcBef>
              <a:spcAft>
                <a:spcPts val="0"/>
              </a:spcAft>
              <a:buSzPts val="1600"/>
              <a:buNone/>
              <a:defRPr b="1" sz="1600"/>
            </a:lvl4pPr>
            <a:lvl5pPr indent="-228600" lvl="4" marL="2286000" algn="l">
              <a:lnSpc>
                <a:spcPct val="90000"/>
              </a:lnSpc>
              <a:spcBef>
                <a:spcPts val="250"/>
              </a:spcBef>
              <a:spcAft>
                <a:spcPts val="0"/>
              </a:spcAft>
              <a:buSzPts val="1600"/>
              <a:buNone/>
              <a:defRPr b="1" sz="1600"/>
            </a:lvl5pPr>
            <a:lvl6pPr indent="-228600" lvl="5" marL="2743200" algn="l">
              <a:lnSpc>
                <a:spcPct val="90000"/>
              </a:lnSpc>
              <a:spcBef>
                <a:spcPts val="250"/>
              </a:spcBef>
              <a:spcAft>
                <a:spcPts val="0"/>
              </a:spcAft>
              <a:buSzPts val="1600"/>
              <a:buNone/>
              <a:defRPr b="1" sz="1600"/>
            </a:lvl6pPr>
            <a:lvl7pPr indent="-228600" lvl="6" marL="3200400" algn="l">
              <a:lnSpc>
                <a:spcPct val="90000"/>
              </a:lnSpc>
              <a:spcBef>
                <a:spcPts val="250"/>
              </a:spcBef>
              <a:spcAft>
                <a:spcPts val="0"/>
              </a:spcAft>
              <a:buSzPts val="1600"/>
              <a:buNone/>
              <a:defRPr b="1" sz="1600"/>
            </a:lvl7pPr>
            <a:lvl8pPr indent="-228600" lvl="7" marL="3657600" algn="l">
              <a:lnSpc>
                <a:spcPct val="90000"/>
              </a:lnSpc>
              <a:spcBef>
                <a:spcPts val="250"/>
              </a:spcBef>
              <a:spcAft>
                <a:spcPts val="0"/>
              </a:spcAft>
              <a:buSzPts val="1600"/>
              <a:buNone/>
              <a:defRPr b="1" sz="1600"/>
            </a:lvl8pPr>
            <a:lvl9pPr indent="-228600" lvl="8" marL="4114800" algn="l">
              <a:lnSpc>
                <a:spcPct val="90000"/>
              </a:lnSpc>
              <a:spcBef>
                <a:spcPts val="250"/>
              </a:spcBef>
              <a:spcAft>
                <a:spcPts val="250"/>
              </a:spcAft>
              <a:buSzPts val="1600"/>
              <a:buNone/>
              <a:defRPr b="1" sz="1600"/>
            </a:lvl9pPr>
          </a:lstStyle>
          <a:p/>
        </p:txBody>
      </p:sp>
      <p:sp>
        <p:nvSpPr>
          <p:cNvPr id="36" name="Google Shape;36;p40"/>
          <p:cNvSpPr txBox="1"/>
          <p:nvPr>
            <p:ph idx="2" type="body"/>
          </p:nvPr>
        </p:nvSpPr>
        <p:spPr>
          <a:xfrm>
            <a:off x="3867912" y="1930936"/>
            <a:ext cx="3474720" cy="402336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37" name="Google Shape;37;p40"/>
          <p:cNvSpPr txBox="1"/>
          <p:nvPr>
            <p:ph idx="3" type="body"/>
          </p:nvPr>
        </p:nvSpPr>
        <p:spPr>
          <a:xfrm>
            <a:off x="7818463" y="1023586"/>
            <a:ext cx="3474720" cy="813171"/>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SzPts val="2000"/>
              <a:buNone/>
              <a:defRPr b="1" sz="2000">
                <a:solidFill>
                  <a:srgbClr val="595959"/>
                </a:solidFill>
              </a:defRPr>
            </a:lvl1pPr>
            <a:lvl2pPr indent="-228600" lvl="1" marL="914400" algn="l">
              <a:lnSpc>
                <a:spcPct val="90000"/>
              </a:lnSpc>
              <a:spcBef>
                <a:spcPts val="250"/>
              </a:spcBef>
              <a:spcAft>
                <a:spcPts val="0"/>
              </a:spcAft>
              <a:buSzPts val="2000"/>
              <a:buNone/>
              <a:defRPr b="1" sz="2000"/>
            </a:lvl2pPr>
            <a:lvl3pPr indent="-228600" lvl="2" marL="1371600" algn="l">
              <a:lnSpc>
                <a:spcPct val="90000"/>
              </a:lnSpc>
              <a:spcBef>
                <a:spcPts val="250"/>
              </a:spcBef>
              <a:spcAft>
                <a:spcPts val="0"/>
              </a:spcAft>
              <a:buSzPts val="1800"/>
              <a:buNone/>
              <a:defRPr b="1" sz="1800"/>
            </a:lvl3pPr>
            <a:lvl4pPr indent="-228600" lvl="3" marL="1828800" algn="l">
              <a:lnSpc>
                <a:spcPct val="90000"/>
              </a:lnSpc>
              <a:spcBef>
                <a:spcPts val="250"/>
              </a:spcBef>
              <a:spcAft>
                <a:spcPts val="0"/>
              </a:spcAft>
              <a:buSzPts val="1600"/>
              <a:buNone/>
              <a:defRPr b="1" sz="1600"/>
            </a:lvl4pPr>
            <a:lvl5pPr indent="-228600" lvl="4" marL="2286000" algn="l">
              <a:lnSpc>
                <a:spcPct val="90000"/>
              </a:lnSpc>
              <a:spcBef>
                <a:spcPts val="250"/>
              </a:spcBef>
              <a:spcAft>
                <a:spcPts val="0"/>
              </a:spcAft>
              <a:buSzPts val="1600"/>
              <a:buNone/>
              <a:defRPr b="1" sz="1600"/>
            </a:lvl5pPr>
            <a:lvl6pPr indent="-228600" lvl="5" marL="2743200" algn="l">
              <a:lnSpc>
                <a:spcPct val="90000"/>
              </a:lnSpc>
              <a:spcBef>
                <a:spcPts val="250"/>
              </a:spcBef>
              <a:spcAft>
                <a:spcPts val="0"/>
              </a:spcAft>
              <a:buSzPts val="1600"/>
              <a:buNone/>
              <a:defRPr b="1" sz="1600"/>
            </a:lvl6pPr>
            <a:lvl7pPr indent="-228600" lvl="6" marL="3200400" algn="l">
              <a:lnSpc>
                <a:spcPct val="90000"/>
              </a:lnSpc>
              <a:spcBef>
                <a:spcPts val="250"/>
              </a:spcBef>
              <a:spcAft>
                <a:spcPts val="0"/>
              </a:spcAft>
              <a:buSzPts val="1600"/>
              <a:buNone/>
              <a:defRPr b="1" sz="1600"/>
            </a:lvl7pPr>
            <a:lvl8pPr indent="-228600" lvl="7" marL="3657600" algn="l">
              <a:lnSpc>
                <a:spcPct val="90000"/>
              </a:lnSpc>
              <a:spcBef>
                <a:spcPts val="250"/>
              </a:spcBef>
              <a:spcAft>
                <a:spcPts val="0"/>
              </a:spcAft>
              <a:buSzPts val="1600"/>
              <a:buNone/>
              <a:defRPr b="1" sz="1600"/>
            </a:lvl8pPr>
            <a:lvl9pPr indent="-228600" lvl="8" marL="4114800" algn="l">
              <a:lnSpc>
                <a:spcPct val="90000"/>
              </a:lnSpc>
              <a:spcBef>
                <a:spcPts val="250"/>
              </a:spcBef>
              <a:spcAft>
                <a:spcPts val="250"/>
              </a:spcAft>
              <a:buSzPts val="1600"/>
              <a:buNone/>
              <a:defRPr b="1" sz="1600"/>
            </a:lvl9pPr>
          </a:lstStyle>
          <a:p/>
        </p:txBody>
      </p:sp>
      <p:sp>
        <p:nvSpPr>
          <p:cNvPr id="38" name="Google Shape;38;p40"/>
          <p:cNvSpPr txBox="1"/>
          <p:nvPr>
            <p:ph idx="4" type="body"/>
          </p:nvPr>
        </p:nvSpPr>
        <p:spPr>
          <a:xfrm>
            <a:off x="7818463" y="1930936"/>
            <a:ext cx="3474720" cy="402336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39" name="Google Shape;39;p40"/>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0"/>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0"/>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42" name="Shape 42"/>
        <p:cNvGrpSpPr/>
        <p:nvPr/>
      </p:nvGrpSpPr>
      <p:grpSpPr>
        <a:xfrm>
          <a:off x="0" y="0"/>
          <a:ext cx="0" cy="0"/>
          <a:chOff x="0" y="0"/>
          <a:chExt cx="0" cy="0"/>
        </a:xfrm>
      </p:grpSpPr>
      <p:sp>
        <p:nvSpPr>
          <p:cNvPr id="43" name="Google Shape;43;p34"/>
          <p:cNvSpPr/>
          <p:nvPr/>
        </p:nvSpPr>
        <p:spPr>
          <a:xfrm>
            <a:off x="0" y="761999"/>
            <a:ext cx="9141619" cy="5334001"/>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4"/>
          <p:cNvSpPr/>
          <p:nvPr/>
        </p:nvSpPr>
        <p:spPr>
          <a:xfrm>
            <a:off x="9270263" y="761999"/>
            <a:ext cx="2925318" cy="5334001"/>
          </a:xfrm>
          <a:prstGeom prst="rect">
            <a:avLst/>
          </a:prstGeom>
          <a:solidFill>
            <a:srgbClr val="C8C8C8">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4"/>
          <p:cNvSpPr txBox="1"/>
          <p:nvPr>
            <p:ph type="ctrTitle"/>
          </p:nvPr>
        </p:nvSpPr>
        <p:spPr>
          <a:xfrm>
            <a:off x="1069848" y="1298448"/>
            <a:ext cx="7315200" cy="325526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5900"/>
              <a:buFont typeface="Corbel"/>
              <a:buNone/>
              <a:defRPr sz="59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4"/>
          <p:cNvSpPr txBox="1"/>
          <p:nvPr>
            <p:ph idx="1" type="subTitle"/>
          </p:nvPr>
        </p:nvSpPr>
        <p:spPr>
          <a:xfrm>
            <a:off x="1100015" y="4670246"/>
            <a:ext cx="7315200" cy="9144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200"/>
              <a:buNone/>
              <a:defRPr sz="2200" cap="none">
                <a:solidFill>
                  <a:srgbClr val="D7F0F6"/>
                </a:solidFill>
              </a:defRPr>
            </a:lvl1pPr>
            <a:lvl2pPr lvl="1" algn="ctr">
              <a:lnSpc>
                <a:spcPct val="90000"/>
              </a:lnSpc>
              <a:spcBef>
                <a:spcPts val="250"/>
              </a:spcBef>
              <a:spcAft>
                <a:spcPts val="0"/>
              </a:spcAft>
              <a:buSzPts val="2200"/>
              <a:buNone/>
              <a:defRPr sz="2200"/>
            </a:lvl2pPr>
            <a:lvl3pPr lvl="2" algn="ctr">
              <a:lnSpc>
                <a:spcPct val="90000"/>
              </a:lnSpc>
              <a:spcBef>
                <a:spcPts val="250"/>
              </a:spcBef>
              <a:spcAft>
                <a:spcPts val="0"/>
              </a:spcAft>
              <a:buSzPts val="2200"/>
              <a:buNone/>
              <a:defRPr sz="2200"/>
            </a:lvl3pPr>
            <a:lvl4pPr lvl="3" algn="ctr">
              <a:lnSpc>
                <a:spcPct val="90000"/>
              </a:lnSpc>
              <a:spcBef>
                <a:spcPts val="250"/>
              </a:spcBef>
              <a:spcAft>
                <a:spcPts val="0"/>
              </a:spcAft>
              <a:buSzPts val="2000"/>
              <a:buNone/>
              <a:defRPr sz="2000"/>
            </a:lvl4pPr>
            <a:lvl5pPr lvl="4" algn="ctr">
              <a:lnSpc>
                <a:spcPct val="90000"/>
              </a:lnSpc>
              <a:spcBef>
                <a:spcPts val="250"/>
              </a:spcBef>
              <a:spcAft>
                <a:spcPts val="0"/>
              </a:spcAft>
              <a:buSzPts val="2000"/>
              <a:buNone/>
              <a:defRPr sz="2000"/>
            </a:lvl5pPr>
            <a:lvl6pPr lvl="5" algn="ctr">
              <a:lnSpc>
                <a:spcPct val="90000"/>
              </a:lnSpc>
              <a:spcBef>
                <a:spcPts val="250"/>
              </a:spcBef>
              <a:spcAft>
                <a:spcPts val="0"/>
              </a:spcAft>
              <a:buSzPts val="2000"/>
              <a:buNone/>
              <a:defRPr sz="2000"/>
            </a:lvl6pPr>
            <a:lvl7pPr lvl="6" algn="ctr">
              <a:lnSpc>
                <a:spcPct val="90000"/>
              </a:lnSpc>
              <a:spcBef>
                <a:spcPts val="250"/>
              </a:spcBef>
              <a:spcAft>
                <a:spcPts val="0"/>
              </a:spcAft>
              <a:buSzPts val="2000"/>
              <a:buNone/>
              <a:defRPr sz="2000"/>
            </a:lvl7pPr>
            <a:lvl8pPr lvl="7" algn="ctr">
              <a:lnSpc>
                <a:spcPct val="90000"/>
              </a:lnSpc>
              <a:spcBef>
                <a:spcPts val="250"/>
              </a:spcBef>
              <a:spcAft>
                <a:spcPts val="0"/>
              </a:spcAft>
              <a:buSzPts val="2000"/>
              <a:buNone/>
              <a:defRPr sz="2000"/>
            </a:lvl8pPr>
            <a:lvl9pPr lvl="8" algn="ctr">
              <a:lnSpc>
                <a:spcPct val="90000"/>
              </a:lnSpc>
              <a:spcBef>
                <a:spcPts val="250"/>
              </a:spcBef>
              <a:spcAft>
                <a:spcPts val="250"/>
              </a:spcAft>
              <a:buSzPts val="2000"/>
              <a:buNone/>
              <a:defRPr sz="2000"/>
            </a:lvl9pPr>
          </a:lstStyle>
          <a:p/>
        </p:txBody>
      </p:sp>
      <p:sp>
        <p:nvSpPr>
          <p:cNvPr id="47" name="Google Shape;47;p34"/>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4"/>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4"/>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0" name="Shape 50"/>
        <p:cNvGrpSpPr/>
        <p:nvPr/>
      </p:nvGrpSpPr>
      <p:grpSpPr>
        <a:xfrm>
          <a:off x="0" y="0"/>
          <a:ext cx="0" cy="0"/>
          <a:chOff x="0" y="0"/>
          <a:chExt cx="0" cy="0"/>
        </a:xfrm>
      </p:grpSpPr>
      <p:sp>
        <p:nvSpPr>
          <p:cNvPr id="51" name="Google Shape;51;p41"/>
          <p:cNvSpPr txBox="1"/>
          <p:nvPr>
            <p:ph type="title"/>
          </p:nvPr>
        </p:nvSpPr>
        <p:spPr>
          <a:xfrm>
            <a:off x="256032" y="1143000"/>
            <a:ext cx="2834640" cy="23774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200"/>
              <a:buFont typeface="Corbel"/>
              <a:buNone/>
              <a:defRPr b="0"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1"/>
          <p:cNvSpPr/>
          <p:nvPr>
            <p:ph idx="2" type="pic"/>
          </p:nvPr>
        </p:nvSpPr>
        <p:spPr>
          <a:xfrm>
            <a:off x="3570644" y="767419"/>
            <a:ext cx="8115230" cy="5330952"/>
          </a:xfrm>
          <a:prstGeom prst="rect">
            <a:avLst/>
          </a:prstGeom>
          <a:solidFill>
            <a:srgbClr val="BFBFBF"/>
          </a:solidFill>
          <a:ln>
            <a:noFill/>
          </a:ln>
        </p:spPr>
      </p:sp>
      <p:sp>
        <p:nvSpPr>
          <p:cNvPr id="53" name="Google Shape;53;p41"/>
          <p:cNvSpPr txBox="1"/>
          <p:nvPr>
            <p:ph idx="1" type="body"/>
          </p:nvPr>
        </p:nvSpPr>
        <p:spPr>
          <a:xfrm>
            <a:off x="256032" y="3493008"/>
            <a:ext cx="2834640" cy="232257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1400"/>
              <a:buNone/>
              <a:defRPr sz="1400">
                <a:solidFill>
                  <a:srgbClr val="FFFFFF"/>
                </a:solidFill>
              </a:defRPr>
            </a:lvl1pPr>
            <a:lvl2pPr indent="-228600" lvl="1" marL="914400" algn="l">
              <a:lnSpc>
                <a:spcPct val="90000"/>
              </a:lnSpc>
              <a:spcBef>
                <a:spcPts val="250"/>
              </a:spcBef>
              <a:spcAft>
                <a:spcPts val="0"/>
              </a:spcAft>
              <a:buSzPts val="1200"/>
              <a:buNone/>
              <a:defRPr sz="1200"/>
            </a:lvl2pPr>
            <a:lvl3pPr indent="-228600" lvl="2" marL="1371600" algn="l">
              <a:lnSpc>
                <a:spcPct val="90000"/>
              </a:lnSpc>
              <a:spcBef>
                <a:spcPts val="250"/>
              </a:spcBef>
              <a:spcAft>
                <a:spcPts val="0"/>
              </a:spcAft>
              <a:buSzPts val="1000"/>
              <a:buNone/>
              <a:defRPr sz="1000"/>
            </a:lvl3pPr>
            <a:lvl4pPr indent="-228600" lvl="3" marL="1828800" algn="l">
              <a:lnSpc>
                <a:spcPct val="90000"/>
              </a:lnSpc>
              <a:spcBef>
                <a:spcPts val="250"/>
              </a:spcBef>
              <a:spcAft>
                <a:spcPts val="0"/>
              </a:spcAft>
              <a:buSzPts val="900"/>
              <a:buNone/>
              <a:defRPr sz="900"/>
            </a:lvl4pPr>
            <a:lvl5pPr indent="-228600" lvl="4" marL="2286000" algn="l">
              <a:lnSpc>
                <a:spcPct val="90000"/>
              </a:lnSpc>
              <a:spcBef>
                <a:spcPts val="250"/>
              </a:spcBef>
              <a:spcAft>
                <a:spcPts val="0"/>
              </a:spcAft>
              <a:buSzPts val="900"/>
              <a:buNone/>
              <a:defRPr sz="900"/>
            </a:lvl5pPr>
            <a:lvl6pPr indent="-228600" lvl="5" marL="2743200" algn="l">
              <a:lnSpc>
                <a:spcPct val="90000"/>
              </a:lnSpc>
              <a:spcBef>
                <a:spcPts val="250"/>
              </a:spcBef>
              <a:spcAft>
                <a:spcPts val="0"/>
              </a:spcAft>
              <a:buSzPts val="900"/>
              <a:buNone/>
              <a:defRPr sz="900"/>
            </a:lvl6pPr>
            <a:lvl7pPr indent="-228600" lvl="6" marL="3200400" algn="l">
              <a:lnSpc>
                <a:spcPct val="90000"/>
              </a:lnSpc>
              <a:spcBef>
                <a:spcPts val="250"/>
              </a:spcBef>
              <a:spcAft>
                <a:spcPts val="0"/>
              </a:spcAft>
              <a:buSzPts val="900"/>
              <a:buNone/>
              <a:defRPr sz="900"/>
            </a:lvl7pPr>
            <a:lvl8pPr indent="-228600" lvl="7" marL="3657600" algn="l">
              <a:lnSpc>
                <a:spcPct val="90000"/>
              </a:lnSpc>
              <a:spcBef>
                <a:spcPts val="250"/>
              </a:spcBef>
              <a:spcAft>
                <a:spcPts val="0"/>
              </a:spcAft>
              <a:buSzPts val="900"/>
              <a:buNone/>
              <a:defRPr sz="900"/>
            </a:lvl8pPr>
            <a:lvl9pPr indent="-228600" lvl="8" marL="4114800" algn="l">
              <a:lnSpc>
                <a:spcPct val="90000"/>
              </a:lnSpc>
              <a:spcBef>
                <a:spcPts val="250"/>
              </a:spcBef>
              <a:spcAft>
                <a:spcPts val="250"/>
              </a:spcAft>
              <a:buSzPts val="900"/>
              <a:buNone/>
              <a:defRPr sz="900"/>
            </a:lvl9pPr>
          </a:lstStyle>
          <a:p/>
        </p:txBody>
      </p:sp>
      <p:sp>
        <p:nvSpPr>
          <p:cNvPr id="54" name="Google Shape;54;p41"/>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1"/>
          <p:cNvSpPr txBox="1"/>
          <p:nvPr>
            <p:ph idx="11" type="ftr"/>
          </p:nvPr>
        </p:nvSpPr>
        <p:spPr>
          <a:xfrm>
            <a:off x="3499101"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1"/>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 name="Shape 57"/>
        <p:cNvGrpSpPr/>
        <p:nvPr/>
      </p:nvGrpSpPr>
      <p:grpSpPr>
        <a:xfrm>
          <a:off x="0" y="0"/>
          <a:ext cx="0" cy="0"/>
          <a:chOff x="0" y="0"/>
          <a:chExt cx="0" cy="0"/>
        </a:xfrm>
      </p:grpSpPr>
      <p:sp>
        <p:nvSpPr>
          <p:cNvPr id="58" name="Google Shape;58;p42"/>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42"/>
          <p:cNvSpPr txBox="1"/>
          <p:nvPr>
            <p:ph idx="1" type="body"/>
          </p:nvPr>
        </p:nvSpPr>
        <p:spPr>
          <a:xfrm>
            <a:off x="3867912" y="868680"/>
            <a:ext cx="3474720" cy="512064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60" name="Google Shape;60;p42"/>
          <p:cNvSpPr txBox="1"/>
          <p:nvPr>
            <p:ph idx="2" type="body"/>
          </p:nvPr>
        </p:nvSpPr>
        <p:spPr>
          <a:xfrm>
            <a:off x="7818120" y="868680"/>
            <a:ext cx="3474720" cy="512064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61" name="Google Shape;61;p42"/>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42"/>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2"/>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44"/>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44"/>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4"/>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44"/>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 name="Shape 69"/>
        <p:cNvGrpSpPr/>
        <p:nvPr/>
      </p:nvGrpSpPr>
      <p:grpSpPr>
        <a:xfrm>
          <a:off x="0" y="0"/>
          <a:ext cx="0" cy="0"/>
          <a:chOff x="0" y="0"/>
          <a:chExt cx="0" cy="0"/>
        </a:xfrm>
      </p:grpSpPr>
      <p:sp>
        <p:nvSpPr>
          <p:cNvPr id="70" name="Google Shape;70;p47"/>
          <p:cNvSpPr txBox="1"/>
          <p:nvPr>
            <p:ph type="title"/>
          </p:nvPr>
        </p:nvSpPr>
        <p:spPr>
          <a:xfrm>
            <a:off x="256032" y="1143000"/>
            <a:ext cx="2834640" cy="23774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200"/>
              <a:buFont typeface="Corbel"/>
              <a:buNone/>
              <a:defRPr b="0"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7"/>
          <p:cNvSpPr txBox="1"/>
          <p:nvPr>
            <p:ph idx="1" type="body"/>
          </p:nvPr>
        </p:nvSpPr>
        <p:spPr>
          <a:xfrm>
            <a:off x="3867912" y="868680"/>
            <a:ext cx="7315200" cy="512064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72" name="Google Shape;72;p47"/>
          <p:cNvSpPr txBox="1"/>
          <p:nvPr>
            <p:ph idx="2" type="body"/>
          </p:nvPr>
        </p:nvSpPr>
        <p:spPr>
          <a:xfrm>
            <a:off x="256032" y="3494176"/>
            <a:ext cx="2834640" cy="232199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1400"/>
              <a:buNone/>
              <a:defRPr sz="1400">
                <a:solidFill>
                  <a:srgbClr val="FFFFFF"/>
                </a:solidFill>
              </a:defRPr>
            </a:lvl1pPr>
            <a:lvl2pPr indent="-228600" lvl="1" marL="914400" algn="l">
              <a:lnSpc>
                <a:spcPct val="90000"/>
              </a:lnSpc>
              <a:spcBef>
                <a:spcPts val="250"/>
              </a:spcBef>
              <a:spcAft>
                <a:spcPts val="0"/>
              </a:spcAft>
              <a:buSzPts val="1200"/>
              <a:buNone/>
              <a:defRPr sz="1200"/>
            </a:lvl2pPr>
            <a:lvl3pPr indent="-228600" lvl="2" marL="1371600" algn="l">
              <a:lnSpc>
                <a:spcPct val="90000"/>
              </a:lnSpc>
              <a:spcBef>
                <a:spcPts val="250"/>
              </a:spcBef>
              <a:spcAft>
                <a:spcPts val="0"/>
              </a:spcAft>
              <a:buSzPts val="1000"/>
              <a:buNone/>
              <a:defRPr sz="1000"/>
            </a:lvl3pPr>
            <a:lvl4pPr indent="-228600" lvl="3" marL="1828800" algn="l">
              <a:lnSpc>
                <a:spcPct val="90000"/>
              </a:lnSpc>
              <a:spcBef>
                <a:spcPts val="250"/>
              </a:spcBef>
              <a:spcAft>
                <a:spcPts val="0"/>
              </a:spcAft>
              <a:buSzPts val="900"/>
              <a:buNone/>
              <a:defRPr sz="900"/>
            </a:lvl4pPr>
            <a:lvl5pPr indent="-228600" lvl="4" marL="2286000" algn="l">
              <a:lnSpc>
                <a:spcPct val="90000"/>
              </a:lnSpc>
              <a:spcBef>
                <a:spcPts val="250"/>
              </a:spcBef>
              <a:spcAft>
                <a:spcPts val="0"/>
              </a:spcAft>
              <a:buSzPts val="900"/>
              <a:buNone/>
              <a:defRPr sz="900"/>
            </a:lvl5pPr>
            <a:lvl6pPr indent="-228600" lvl="5" marL="2743200" algn="l">
              <a:lnSpc>
                <a:spcPct val="90000"/>
              </a:lnSpc>
              <a:spcBef>
                <a:spcPts val="250"/>
              </a:spcBef>
              <a:spcAft>
                <a:spcPts val="0"/>
              </a:spcAft>
              <a:buSzPts val="900"/>
              <a:buNone/>
              <a:defRPr sz="900"/>
            </a:lvl6pPr>
            <a:lvl7pPr indent="-228600" lvl="6" marL="3200400" algn="l">
              <a:lnSpc>
                <a:spcPct val="90000"/>
              </a:lnSpc>
              <a:spcBef>
                <a:spcPts val="250"/>
              </a:spcBef>
              <a:spcAft>
                <a:spcPts val="0"/>
              </a:spcAft>
              <a:buSzPts val="900"/>
              <a:buNone/>
              <a:defRPr sz="900"/>
            </a:lvl7pPr>
            <a:lvl8pPr indent="-228600" lvl="7" marL="3657600" algn="l">
              <a:lnSpc>
                <a:spcPct val="90000"/>
              </a:lnSpc>
              <a:spcBef>
                <a:spcPts val="250"/>
              </a:spcBef>
              <a:spcAft>
                <a:spcPts val="0"/>
              </a:spcAft>
              <a:buSzPts val="900"/>
              <a:buNone/>
              <a:defRPr sz="900"/>
            </a:lvl8pPr>
            <a:lvl9pPr indent="-228600" lvl="8" marL="4114800" algn="l">
              <a:lnSpc>
                <a:spcPct val="90000"/>
              </a:lnSpc>
              <a:spcBef>
                <a:spcPts val="250"/>
              </a:spcBef>
              <a:spcAft>
                <a:spcPts val="250"/>
              </a:spcAft>
              <a:buSzPts val="900"/>
              <a:buNone/>
              <a:defRPr sz="900"/>
            </a:lvl9pPr>
          </a:lstStyle>
          <a:p/>
        </p:txBody>
      </p:sp>
      <p:sp>
        <p:nvSpPr>
          <p:cNvPr id="73" name="Google Shape;73;p47"/>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7"/>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47"/>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p:nvPr/>
        </p:nvSpPr>
        <p:spPr>
          <a:xfrm>
            <a:off x="1" y="758952"/>
            <a:ext cx="3443590" cy="533095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1" name="Google Shape;11;p33"/>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FFFFF"/>
              </a:buClr>
              <a:buSzPts val="3600"/>
              <a:buFont typeface="Times New Roman"/>
              <a:buNone/>
              <a:defRPr b="0" i="0" sz="3600" u="none" cap="none" strike="noStrike">
                <a:solidFill>
                  <a:srgbClr val="FFFFFF"/>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Times New Roman"/>
              <a:buNone/>
              <a:defRPr b="0" i="0" sz="18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Times New Roman"/>
              <a:buNone/>
              <a:defRPr b="0" i="0" sz="18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Times New Roman"/>
              <a:buNone/>
              <a:defRPr b="0" i="0" sz="18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Times New Roman"/>
              <a:buNone/>
              <a:defRPr b="0" i="0" sz="18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Times New Roman"/>
              <a:buNone/>
              <a:defRPr b="0" i="0" sz="18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Times New Roman"/>
              <a:buNone/>
              <a:defRPr b="0" i="0" sz="18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Times New Roman"/>
              <a:buNone/>
              <a:defRPr b="0" i="0" sz="18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Times New Roman"/>
              <a:buNone/>
              <a:defRPr b="0" i="0" sz="1800" u="none" cap="none" strike="noStrike">
                <a:solidFill>
                  <a:srgbClr val="000000"/>
                </a:solidFill>
                <a:latin typeface="Times New Roman"/>
                <a:ea typeface="Times New Roman"/>
                <a:cs typeface="Times New Roman"/>
                <a:sym typeface="Times New Roman"/>
              </a:defRPr>
            </a:lvl9pPr>
          </a:lstStyle>
          <a:p/>
        </p:txBody>
      </p:sp>
      <p:sp>
        <p:nvSpPr>
          <p:cNvPr id="12" name="Google Shape;12;p33"/>
          <p:cNvSpPr/>
          <p:nvPr/>
        </p:nvSpPr>
        <p:spPr>
          <a:xfrm>
            <a:off x="11815864" y="758952"/>
            <a:ext cx="384048" cy="5330952"/>
          </a:xfrm>
          <a:prstGeom prst="rect">
            <a:avLst/>
          </a:prstGeom>
          <a:solidFill>
            <a:srgbClr val="C8C8C8">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3" name="Google Shape;13;p33"/>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lvl1pPr indent="-355600" lvl="0" marL="457200" marR="0" rtl="0" algn="l">
              <a:lnSpc>
                <a:spcPct val="90000"/>
              </a:lnSpc>
              <a:spcBef>
                <a:spcPts val="1200"/>
              </a:spcBef>
              <a:spcAft>
                <a:spcPts val="0"/>
              </a:spcAft>
              <a:buClr>
                <a:schemeClr val="accent1"/>
              </a:buClr>
              <a:buSzPts val="2000"/>
              <a:buFont typeface="Times New Roman"/>
              <a:buChar char="●"/>
              <a:defRPr b="0" i="0" sz="2000" u="none" cap="none" strike="noStrike">
                <a:solidFill>
                  <a:srgbClr val="595959"/>
                </a:solidFill>
                <a:latin typeface="Times New Roman"/>
                <a:ea typeface="Times New Roman"/>
                <a:cs typeface="Times New Roman"/>
                <a:sym typeface="Times New Roman"/>
              </a:defRPr>
            </a:lvl1pPr>
            <a:lvl2pPr indent="-342900" lvl="1" marL="914400" marR="0" rtl="0" algn="l">
              <a:lnSpc>
                <a:spcPct val="90000"/>
              </a:lnSpc>
              <a:spcBef>
                <a:spcPts val="250"/>
              </a:spcBef>
              <a:spcAft>
                <a:spcPts val="0"/>
              </a:spcAft>
              <a:buClr>
                <a:schemeClr val="accent1"/>
              </a:buClr>
              <a:buSzPts val="1800"/>
              <a:buFont typeface="Times New Roman"/>
              <a:buChar char="●"/>
              <a:defRPr b="0" i="0" sz="1800" u="none" cap="none" strike="noStrike">
                <a:solidFill>
                  <a:srgbClr val="595959"/>
                </a:solidFill>
                <a:latin typeface="Times New Roman"/>
                <a:ea typeface="Times New Roman"/>
                <a:cs typeface="Times New Roman"/>
                <a:sym typeface="Times New Roman"/>
              </a:defRPr>
            </a:lvl2pPr>
            <a:lvl3pPr indent="-330200" lvl="2" marL="1371600" marR="0" rtl="0" algn="l">
              <a:lnSpc>
                <a:spcPct val="90000"/>
              </a:lnSpc>
              <a:spcBef>
                <a:spcPts val="250"/>
              </a:spcBef>
              <a:spcAft>
                <a:spcPts val="0"/>
              </a:spcAft>
              <a:buClr>
                <a:schemeClr val="accent1"/>
              </a:buClr>
              <a:buSzPts val="1600"/>
              <a:buFont typeface="Times New Roman"/>
              <a:buChar char="●"/>
              <a:defRPr b="0" i="0" sz="1600" u="none" cap="none" strike="noStrike">
                <a:solidFill>
                  <a:srgbClr val="595959"/>
                </a:solidFill>
                <a:latin typeface="Times New Roman"/>
                <a:ea typeface="Times New Roman"/>
                <a:cs typeface="Times New Roman"/>
                <a:sym typeface="Times New Roman"/>
              </a:defRPr>
            </a:lvl3pPr>
            <a:lvl4pPr indent="-317500" lvl="3" marL="1828800" marR="0" rtl="0" algn="l">
              <a:lnSpc>
                <a:spcPct val="90000"/>
              </a:lnSpc>
              <a:spcBef>
                <a:spcPts val="250"/>
              </a:spcBef>
              <a:spcAft>
                <a:spcPts val="0"/>
              </a:spcAft>
              <a:buClr>
                <a:schemeClr val="accent1"/>
              </a:buClr>
              <a:buSzPts val="1400"/>
              <a:buFont typeface="Times New Roman"/>
              <a:buChar char="●"/>
              <a:defRPr b="0" i="0" sz="1400" u="none" cap="none" strike="noStrike">
                <a:solidFill>
                  <a:srgbClr val="595959"/>
                </a:solidFill>
                <a:latin typeface="Times New Roman"/>
                <a:ea typeface="Times New Roman"/>
                <a:cs typeface="Times New Roman"/>
                <a:sym typeface="Times New Roman"/>
              </a:defRPr>
            </a:lvl4pPr>
            <a:lvl5pPr indent="-317500" lvl="4" marL="2286000" marR="0" rtl="0" algn="l">
              <a:lnSpc>
                <a:spcPct val="90000"/>
              </a:lnSpc>
              <a:spcBef>
                <a:spcPts val="250"/>
              </a:spcBef>
              <a:spcAft>
                <a:spcPts val="0"/>
              </a:spcAft>
              <a:buClr>
                <a:schemeClr val="accent1"/>
              </a:buClr>
              <a:buSzPts val="1400"/>
              <a:buFont typeface="Times New Roman"/>
              <a:buChar char="●"/>
              <a:defRPr b="0" i="0" sz="1400" u="none" cap="none" strike="noStrike">
                <a:solidFill>
                  <a:srgbClr val="595959"/>
                </a:solidFill>
                <a:latin typeface="Times New Roman"/>
                <a:ea typeface="Times New Roman"/>
                <a:cs typeface="Times New Roman"/>
                <a:sym typeface="Times New Roman"/>
              </a:defRPr>
            </a:lvl5pPr>
            <a:lvl6pPr indent="-317500" lvl="5" marL="2743200" marR="0" rtl="0" algn="l">
              <a:lnSpc>
                <a:spcPct val="90000"/>
              </a:lnSpc>
              <a:spcBef>
                <a:spcPts val="250"/>
              </a:spcBef>
              <a:spcAft>
                <a:spcPts val="0"/>
              </a:spcAft>
              <a:buClr>
                <a:schemeClr val="accent1"/>
              </a:buClr>
              <a:buSzPts val="1400"/>
              <a:buFont typeface="Times New Roman"/>
              <a:buChar char="●"/>
              <a:defRPr b="0" i="0" sz="1400" u="none" cap="none" strike="noStrike">
                <a:solidFill>
                  <a:srgbClr val="595959"/>
                </a:solidFill>
                <a:latin typeface="Times New Roman"/>
                <a:ea typeface="Times New Roman"/>
                <a:cs typeface="Times New Roman"/>
                <a:sym typeface="Times New Roman"/>
              </a:defRPr>
            </a:lvl6pPr>
            <a:lvl7pPr indent="-317500" lvl="6" marL="3200400" marR="0" rtl="0" algn="l">
              <a:lnSpc>
                <a:spcPct val="90000"/>
              </a:lnSpc>
              <a:spcBef>
                <a:spcPts val="250"/>
              </a:spcBef>
              <a:spcAft>
                <a:spcPts val="0"/>
              </a:spcAft>
              <a:buClr>
                <a:schemeClr val="accent1"/>
              </a:buClr>
              <a:buSzPts val="1400"/>
              <a:buFont typeface="Times New Roman"/>
              <a:buChar char="●"/>
              <a:defRPr b="0" i="0" sz="1400" u="none" cap="none" strike="noStrike">
                <a:solidFill>
                  <a:srgbClr val="595959"/>
                </a:solidFill>
                <a:latin typeface="Times New Roman"/>
                <a:ea typeface="Times New Roman"/>
                <a:cs typeface="Times New Roman"/>
                <a:sym typeface="Times New Roman"/>
              </a:defRPr>
            </a:lvl7pPr>
            <a:lvl8pPr indent="-317500" lvl="7" marL="3657600" marR="0" rtl="0" algn="l">
              <a:lnSpc>
                <a:spcPct val="90000"/>
              </a:lnSpc>
              <a:spcBef>
                <a:spcPts val="250"/>
              </a:spcBef>
              <a:spcAft>
                <a:spcPts val="0"/>
              </a:spcAft>
              <a:buClr>
                <a:schemeClr val="accent1"/>
              </a:buClr>
              <a:buSzPts val="1400"/>
              <a:buFont typeface="Times New Roman"/>
              <a:buChar char="●"/>
              <a:defRPr b="0" i="0" sz="1400" u="none" cap="none" strike="noStrike">
                <a:solidFill>
                  <a:srgbClr val="595959"/>
                </a:solidFill>
                <a:latin typeface="Times New Roman"/>
                <a:ea typeface="Times New Roman"/>
                <a:cs typeface="Times New Roman"/>
                <a:sym typeface="Times New Roman"/>
              </a:defRPr>
            </a:lvl8pPr>
            <a:lvl9pPr indent="-317500" lvl="8" marL="4114800" marR="0" rtl="0" algn="l">
              <a:lnSpc>
                <a:spcPct val="90000"/>
              </a:lnSpc>
              <a:spcBef>
                <a:spcPts val="250"/>
              </a:spcBef>
              <a:spcAft>
                <a:spcPts val="250"/>
              </a:spcAft>
              <a:buClr>
                <a:schemeClr val="accent1"/>
              </a:buClr>
              <a:buSzPts val="1400"/>
              <a:buFont typeface="Times New Roman"/>
              <a:buChar char="●"/>
              <a:defRPr b="0" i="0" sz="1400" u="none" cap="none" strike="noStrike">
                <a:solidFill>
                  <a:srgbClr val="595959"/>
                </a:solidFill>
                <a:latin typeface="Times New Roman"/>
                <a:ea typeface="Times New Roman"/>
                <a:cs typeface="Times New Roman"/>
                <a:sym typeface="Times New Roman"/>
              </a:defRPr>
            </a:lvl9pPr>
          </a:lstStyle>
          <a:p/>
        </p:txBody>
      </p:sp>
      <p:sp>
        <p:nvSpPr>
          <p:cNvPr id="14" name="Google Shape;14;p33"/>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Times New Roman"/>
              <a:buNone/>
              <a:defRPr b="0" i="0" sz="1100" u="none" cap="none" strike="noStrike">
                <a:solidFill>
                  <a:srgbClr val="7F7F7F"/>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15" name="Google Shape;15;p33"/>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Times New Roman"/>
              <a:buNone/>
              <a:defRPr b="0" i="0" sz="1100" u="none" cap="none" strike="noStrike">
                <a:solidFill>
                  <a:srgbClr val="7F7F7F"/>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9pPr>
          </a:lstStyle>
          <a:p/>
        </p:txBody>
      </p:sp>
      <p:sp>
        <p:nvSpPr>
          <p:cNvPr id="16" name="Google Shape;16;p33"/>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 name="Shape 88"/>
        <p:cNvGrpSpPr/>
        <p:nvPr/>
      </p:nvGrpSpPr>
      <p:grpSpPr>
        <a:xfrm>
          <a:off x="0" y="0"/>
          <a:ext cx="0" cy="0"/>
          <a:chOff x="0" y="0"/>
          <a:chExt cx="0" cy="0"/>
        </a:xfrm>
      </p:grpSpPr>
      <p:sp>
        <p:nvSpPr>
          <p:cNvPr id="89" name="Google Shape;89;p36"/>
          <p:cNvSpPr/>
          <p:nvPr/>
        </p:nvSpPr>
        <p:spPr>
          <a:xfrm>
            <a:off x="1" y="758952"/>
            <a:ext cx="3443590" cy="533095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6"/>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FFFFF"/>
              </a:buClr>
              <a:buSzPts val="3600"/>
              <a:buFont typeface="Corbel"/>
              <a:buNone/>
              <a:defRPr b="0" i="0" sz="3600" u="none" cap="none" strike="noStrike">
                <a:solidFill>
                  <a:srgbClr val="FFFFFF"/>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1" name="Google Shape;91;p36"/>
          <p:cNvSpPr/>
          <p:nvPr/>
        </p:nvSpPr>
        <p:spPr>
          <a:xfrm>
            <a:off x="11815864" y="758952"/>
            <a:ext cx="384048" cy="5330952"/>
          </a:xfrm>
          <a:prstGeom prst="rect">
            <a:avLst/>
          </a:prstGeom>
          <a:solidFill>
            <a:srgbClr val="C8C8C8">
              <a:alpha val="4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6"/>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lvl1pPr indent="-355600" lvl="0" marL="457200" marR="0" rtl="0" algn="l">
              <a:lnSpc>
                <a:spcPct val="90000"/>
              </a:lnSpc>
              <a:spcBef>
                <a:spcPts val="1200"/>
              </a:spcBef>
              <a:spcAft>
                <a:spcPts val="0"/>
              </a:spcAft>
              <a:buClr>
                <a:schemeClr val="accent1"/>
              </a:buClr>
              <a:buSzPts val="2000"/>
              <a:buFont typeface="Noto Sans Symbols"/>
              <a:buChar char="●"/>
              <a:defRPr b="0" i="0" sz="2000" u="none" cap="none" strike="noStrike">
                <a:solidFill>
                  <a:srgbClr val="FEFEFE"/>
                </a:solidFill>
                <a:latin typeface="Corbel"/>
                <a:ea typeface="Corbel"/>
                <a:cs typeface="Corbel"/>
                <a:sym typeface="Corbel"/>
              </a:defRPr>
            </a:lvl1pPr>
            <a:lvl2pPr indent="-342900" lvl="1" marL="914400" marR="0" rtl="0" algn="l">
              <a:lnSpc>
                <a:spcPct val="90000"/>
              </a:lnSpc>
              <a:spcBef>
                <a:spcPts val="250"/>
              </a:spcBef>
              <a:spcAft>
                <a:spcPts val="0"/>
              </a:spcAft>
              <a:buClr>
                <a:schemeClr val="accent1"/>
              </a:buClr>
              <a:buSzPts val="1800"/>
              <a:buFont typeface="Noto Sans Symbols"/>
              <a:buChar char="●"/>
              <a:defRPr b="0" i="0" sz="1800" u="none" cap="none" strike="noStrike">
                <a:solidFill>
                  <a:srgbClr val="FEFEFE"/>
                </a:solidFill>
                <a:latin typeface="Corbel"/>
                <a:ea typeface="Corbel"/>
                <a:cs typeface="Corbel"/>
                <a:sym typeface="Corbel"/>
              </a:defRPr>
            </a:lvl2pPr>
            <a:lvl3pPr indent="-330200" lvl="2" marL="1371600" marR="0" rtl="0" algn="l">
              <a:lnSpc>
                <a:spcPct val="90000"/>
              </a:lnSpc>
              <a:spcBef>
                <a:spcPts val="250"/>
              </a:spcBef>
              <a:spcAft>
                <a:spcPts val="0"/>
              </a:spcAft>
              <a:buClr>
                <a:schemeClr val="accent1"/>
              </a:buClr>
              <a:buSzPts val="1600"/>
              <a:buFont typeface="Noto Sans Symbols"/>
              <a:buChar char="●"/>
              <a:defRPr b="0" i="0" sz="1600" u="none" cap="none" strike="noStrike">
                <a:solidFill>
                  <a:srgbClr val="FEFEFE"/>
                </a:solidFill>
                <a:latin typeface="Corbel"/>
                <a:ea typeface="Corbel"/>
                <a:cs typeface="Corbel"/>
                <a:sym typeface="Corbel"/>
              </a:defRPr>
            </a:lvl3pPr>
            <a:lvl4pPr indent="-317500" lvl="3" marL="18288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FEFEFE"/>
                </a:solidFill>
                <a:latin typeface="Corbel"/>
                <a:ea typeface="Corbel"/>
                <a:cs typeface="Corbel"/>
                <a:sym typeface="Corbel"/>
              </a:defRPr>
            </a:lvl4pPr>
            <a:lvl5pPr indent="-317500" lvl="4" marL="22860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FEFEFE"/>
                </a:solidFill>
                <a:latin typeface="Corbel"/>
                <a:ea typeface="Corbel"/>
                <a:cs typeface="Corbel"/>
                <a:sym typeface="Corbel"/>
              </a:defRPr>
            </a:lvl5pPr>
            <a:lvl6pPr indent="-317500" lvl="5" marL="27432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FEFEFE"/>
                </a:solidFill>
                <a:latin typeface="Corbel"/>
                <a:ea typeface="Corbel"/>
                <a:cs typeface="Corbel"/>
                <a:sym typeface="Corbel"/>
              </a:defRPr>
            </a:lvl6pPr>
            <a:lvl7pPr indent="-317500" lvl="6" marL="32004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FEFEFE"/>
                </a:solidFill>
                <a:latin typeface="Corbel"/>
                <a:ea typeface="Corbel"/>
                <a:cs typeface="Corbel"/>
                <a:sym typeface="Corbel"/>
              </a:defRPr>
            </a:lvl7pPr>
            <a:lvl8pPr indent="-317500" lvl="7" marL="36576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FEFEFE"/>
                </a:solidFill>
                <a:latin typeface="Corbel"/>
                <a:ea typeface="Corbel"/>
                <a:cs typeface="Corbel"/>
                <a:sym typeface="Corbel"/>
              </a:defRPr>
            </a:lvl8pPr>
            <a:lvl9pPr indent="-317500" lvl="8" marL="4114800" marR="0" rtl="0" algn="l">
              <a:lnSpc>
                <a:spcPct val="90000"/>
              </a:lnSpc>
              <a:spcBef>
                <a:spcPts val="250"/>
              </a:spcBef>
              <a:spcAft>
                <a:spcPts val="250"/>
              </a:spcAft>
              <a:buClr>
                <a:schemeClr val="accent1"/>
              </a:buClr>
              <a:buSzPts val="1400"/>
              <a:buFont typeface="Noto Sans Symbols"/>
              <a:buChar char="●"/>
              <a:defRPr b="0" i="0" sz="1400" u="none" cap="none" strike="noStrike">
                <a:solidFill>
                  <a:srgbClr val="FEFEFE"/>
                </a:solidFill>
                <a:latin typeface="Corbel"/>
                <a:ea typeface="Corbel"/>
                <a:cs typeface="Corbel"/>
                <a:sym typeface="Corbel"/>
              </a:defRPr>
            </a:lvl9pPr>
          </a:lstStyle>
          <a:p/>
        </p:txBody>
      </p:sp>
      <p:sp>
        <p:nvSpPr>
          <p:cNvPr id="93" name="Google Shape;93;p36"/>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FEFEFE"/>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9pPr>
          </a:lstStyle>
          <a:p/>
        </p:txBody>
      </p:sp>
      <p:sp>
        <p:nvSpPr>
          <p:cNvPr id="94" name="Google Shape;94;p36"/>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FEFEFE"/>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orbel"/>
                <a:ea typeface="Corbel"/>
                <a:cs typeface="Corbel"/>
                <a:sym typeface="Corbel"/>
              </a:defRPr>
            </a:lvl9pPr>
          </a:lstStyle>
          <a:p/>
        </p:txBody>
      </p:sp>
      <p:sp>
        <p:nvSpPr>
          <p:cNvPr id="95" name="Google Shape;95;p36"/>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3.png"/><Relationship Id="rId7" Type="http://schemas.openxmlformats.org/officeDocument/2006/relationships/image" Target="../media/image26.png"/><Relationship Id="rId8"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6.jp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2.jp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32.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1.jpg"/><Relationship Id="rId4" Type="http://schemas.openxmlformats.org/officeDocument/2006/relationships/hyperlink" Target="https://www.ycombinator.com/library/7x-how-to-get-and-test-ideas" TargetMode="External"/><Relationship Id="rId5" Type="http://schemas.openxmlformats.org/officeDocument/2006/relationships/hyperlink" Target="https://www.youtube.com/watch?v=DOtCl5PU8F0" TargetMode="External"/><Relationship Id="rId6" Type="http://schemas.openxmlformats.org/officeDocument/2006/relationships/hyperlink" Target="https://www.ycombinator.com/library/8C-how-to-measure-your-product" TargetMode="External"/><Relationship Id="rId7" Type="http://schemas.openxmlformats.org/officeDocument/2006/relationships/hyperlink" Target="https://www.ycombinator.com/library/6G-how-to-build-the-future" TargetMode="External"/><Relationship Id="rId8"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4.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0.jp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descr="A sun setting over a building&#10;&#10;Description automatically generated" id="129" name="Google Shape;129;p50"/>
          <p:cNvPicPr preferRelativeResize="0"/>
          <p:nvPr/>
        </p:nvPicPr>
        <p:blipFill rotWithShape="1">
          <a:blip r:embed="rId3">
            <a:alphaModFix/>
          </a:blip>
          <a:srcRect b="0" l="0" r="0" t="0"/>
          <a:stretch/>
        </p:blipFill>
        <p:spPr>
          <a:xfrm>
            <a:off x="0" y="-1"/>
            <a:ext cx="12192000" cy="6858001"/>
          </a:xfrm>
          <a:prstGeom prst="rect">
            <a:avLst/>
          </a:prstGeom>
          <a:solidFill>
            <a:schemeClr val="accent1"/>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130" name="Google Shape;130;p50"/>
          <p:cNvPicPr preferRelativeResize="0"/>
          <p:nvPr/>
        </p:nvPicPr>
        <p:blipFill rotWithShape="1">
          <a:blip r:embed="rId4">
            <a:alphaModFix/>
          </a:blip>
          <a:srcRect b="0" l="0" r="0" t="0"/>
          <a:stretch/>
        </p:blipFill>
        <p:spPr>
          <a:xfrm>
            <a:off x="1301790" y="651811"/>
            <a:ext cx="2652371" cy="1090491"/>
          </a:xfrm>
          <a:prstGeom prst="rect">
            <a:avLst/>
          </a:prstGeom>
          <a:noFill/>
          <a:ln>
            <a:noFill/>
          </a:ln>
        </p:spPr>
      </p:pic>
      <p:sp>
        <p:nvSpPr>
          <p:cNvPr id="131" name="Google Shape;131;p50"/>
          <p:cNvSpPr txBox="1"/>
          <p:nvPr/>
        </p:nvSpPr>
        <p:spPr>
          <a:xfrm>
            <a:off x="594538" y="3976985"/>
            <a:ext cx="11478013" cy="141096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3600" u="none" cap="none" strike="noStrike">
                <a:solidFill>
                  <a:schemeClr val="lt1"/>
                </a:solidFill>
                <a:latin typeface="Times New Roman"/>
                <a:ea typeface="Times New Roman"/>
                <a:cs typeface="Times New Roman"/>
                <a:sym typeface="Times New Roman"/>
              </a:rPr>
              <a:t>EXE101: EXPERIMENTAL ENTREPRENEURSHIP</a:t>
            </a:r>
            <a:endParaRPr/>
          </a:p>
          <a:p>
            <a:pPr indent="0" lvl="0" marL="0" marR="0" rtl="0" algn="l">
              <a:lnSpc>
                <a:spcPct val="150000"/>
              </a:lnSpc>
              <a:spcBef>
                <a:spcPts val="0"/>
              </a:spcBef>
              <a:spcAft>
                <a:spcPts val="0"/>
              </a:spcAft>
              <a:buNone/>
            </a:pPr>
            <a:r>
              <a:rPr b="0" i="0" lang="en-US" sz="2400" u="none" cap="none" strike="noStrike">
                <a:solidFill>
                  <a:schemeClr val="lt1"/>
                </a:solidFill>
                <a:latin typeface="Times New Roman"/>
                <a:ea typeface="Times New Roman"/>
                <a:cs typeface="Times New Roman"/>
                <a:sym typeface="Times New Roman"/>
              </a:rPr>
              <a:t>Source: Y Combinator, 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sp>
        <p:nvSpPr>
          <p:cNvPr id="231" name="Google Shape;231;p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32" name="Google Shape;232;p10"/>
          <p:cNvSpPr txBox="1"/>
          <p:nvPr>
            <p:ph type="ctrTitle"/>
          </p:nvPr>
        </p:nvSpPr>
        <p:spPr>
          <a:xfrm>
            <a:off x="1703297" y="1899278"/>
            <a:ext cx="5509628" cy="469053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90000"/>
              </a:lnSpc>
              <a:spcBef>
                <a:spcPts val="0"/>
              </a:spcBef>
              <a:spcAft>
                <a:spcPts val="0"/>
              </a:spcAft>
              <a:buClr>
                <a:srgbClr val="3F3F3F"/>
              </a:buClr>
              <a:buSzPct val="88000"/>
              <a:buFont typeface="Corbel"/>
              <a:buNone/>
            </a:pPr>
            <a:br>
              <a:rPr lang="en-US" sz="7200">
                <a:solidFill>
                  <a:srgbClr val="3F3F3F"/>
                </a:solidFill>
              </a:rPr>
            </a:br>
            <a:r>
              <a:rPr b="1" lang="en-US" sz="2400">
                <a:solidFill>
                  <a:srgbClr val="2791A6"/>
                </a:solidFill>
              </a:rPr>
              <a:t>Identify core problem: </a:t>
            </a:r>
            <a:r>
              <a:rPr lang="en-US" sz="2400">
                <a:solidFill>
                  <a:srgbClr val="3F3F3F"/>
                </a:solidFill>
              </a:rPr>
              <a:t>Focus on the main issue your product solves.</a:t>
            </a:r>
            <a:br>
              <a:rPr lang="en-US" sz="2400">
                <a:solidFill>
                  <a:srgbClr val="3F3F3F"/>
                </a:solidFill>
              </a:rPr>
            </a:br>
            <a:r>
              <a:rPr b="1" lang="en-US" sz="2400">
                <a:solidFill>
                  <a:srgbClr val="2791A6"/>
                </a:solidFill>
              </a:rPr>
              <a:t>Define essential features: </a:t>
            </a:r>
            <a:r>
              <a:rPr lang="en-US" sz="2400">
                <a:solidFill>
                  <a:srgbClr val="3F3F3F"/>
                </a:solidFill>
              </a:rPr>
              <a:t>Include only the features necessary to address the core problem.</a:t>
            </a:r>
            <a:br>
              <a:rPr lang="en-US" sz="2400">
                <a:solidFill>
                  <a:srgbClr val="3F3F3F"/>
                </a:solidFill>
              </a:rPr>
            </a:br>
            <a:r>
              <a:rPr b="1" lang="en-US" sz="2400">
                <a:solidFill>
                  <a:srgbClr val="2791A6"/>
                </a:solidFill>
              </a:rPr>
              <a:t>Develop quickly: </a:t>
            </a:r>
            <a:r>
              <a:rPr lang="en-US" sz="2400">
                <a:solidFill>
                  <a:srgbClr val="3F3F3F"/>
                </a:solidFill>
              </a:rPr>
              <a:t>Build the MVP using minimal resources and time.</a:t>
            </a:r>
            <a:br>
              <a:rPr lang="en-US" sz="2400">
                <a:solidFill>
                  <a:srgbClr val="3F3F3F"/>
                </a:solidFill>
              </a:rPr>
            </a:br>
            <a:r>
              <a:rPr b="1" lang="en-US" sz="2400">
                <a:solidFill>
                  <a:srgbClr val="2791A6"/>
                </a:solidFill>
              </a:rPr>
              <a:t>Release and test: </a:t>
            </a:r>
            <a:r>
              <a:rPr lang="en-US" sz="2400">
                <a:solidFill>
                  <a:srgbClr val="3F3F3F"/>
                </a:solidFill>
              </a:rPr>
              <a:t>Launch the MVP to a small audience for feedback.</a:t>
            </a:r>
            <a:br>
              <a:rPr lang="en-US" sz="3100">
                <a:solidFill>
                  <a:srgbClr val="3F3F3F"/>
                </a:solidFill>
              </a:rPr>
            </a:br>
            <a:br>
              <a:rPr lang="en-US" sz="7200">
                <a:solidFill>
                  <a:srgbClr val="3F3F3F"/>
                </a:solidFill>
              </a:rPr>
            </a:br>
            <a:endParaRPr sz="7200">
              <a:solidFill>
                <a:srgbClr val="3F3F3F"/>
              </a:solidFill>
            </a:endParaRPr>
          </a:p>
        </p:txBody>
      </p:sp>
      <p:sp>
        <p:nvSpPr>
          <p:cNvPr id="233" name="Google Shape;233;p10"/>
          <p:cNvSpPr txBox="1"/>
          <p:nvPr>
            <p:ph idx="1" type="subTitle"/>
          </p:nvPr>
        </p:nvSpPr>
        <p:spPr>
          <a:xfrm>
            <a:off x="7856388" y="1083732"/>
            <a:ext cx="3827595" cy="469053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5000"/>
              <a:buNone/>
            </a:pPr>
            <a:r>
              <a:rPr lang="en-US" sz="5000">
                <a:solidFill>
                  <a:srgbClr val="2791A6"/>
                </a:solidFill>
              </a:rPr>
              <a:t>Steps to build MVP</a:t>
            </a:r>
            <a:endParaRPr/>
          </a:p>
        </p:txBody>
      </p:sp>
      <p:sp>
        <p:nvSpPr>
          <p:cNvPr id="234" name="Google Shape;234;p10"/>
          <p:cNvSpPr/>
          <p:nvPr/>
        </p:nvSpPr>
        <p:spPr>
          <a:xfrm>
            <a:off x="0" y="761999"/>
            <a:ext cx="1286934" cy="5334001"/>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cxnSp>
        <p:nvCxnSpPr>
          <p:cNvPr id="235" name="Google Shape;235;p10"/>
          <p:cNvCxnSpPr/>
          <p:nvPr/>
        </p:nvCxnSpPr>
        <p:spPr>
          <a:xfrm>
            <a:off x="7534656" y="2085681"/>
            <a:ext cx="0" cy="2686639"/>
          </a:xfrm>
          <a:prstGeom prst="straightConnector1">
            <a:avLst/>
          </a:prstGeom>
          <a:noFill/>
          <a:ln cap="flat" cmpd="sng" w="12700">
            <a:solidFill>
              <a:srgbClr val="7F7F7F"/>
            </a:solidFill>
            <a:prstDash val="solid"/>
            <a:round/>
            <a:headEnd len="sm" w="sm" type="none"/>
            <a:tailEnd len="sm" w="sm" type="none"/>
          </a:ln>
        </p:spPr>
      </p:cxnSp>
      <p:sp>
        <p:nvSpPr>
          <p:cNvPr id="236" name="Google Shape;236;p10"/>
          <p:cNvSpPr/>
          <p:nvPr/>
        </p:nvSpPr>
        <p:spPr>
          <a:xfrm>
            <a:off x="11685778" y="767825"/>
            <a:ext cx="508012" cy="5328173"/>
          </a:xfrm>
          <a:prstGeom prst="rect">
            <a:avLst/>
          </a:prstGeom>
          <a:solidFill>
            <a:srgbClr val="C8C8C8">
              <a:alpha val="4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id="237" name="Google Shape;237;p10"/>
          <p:cNvPicPr preferRelativeResize="0"/>
          <p:nvPr/>
        </p:nvPicPr>
        <p:blipFill rotWithShape="1">
          <a:blip r:embed="rId3">
            <a:alphaModFix/>
          </a:blip>
          <a:srcRect b="0" l="0" r="0" t="0"/>
          <a:stretch/>
        </p:blipFill>
        <p:spPr>
          <a:xfrm>
            <a:off x="8883804" y="5930823"/>
            <a:ext cx="1772761" cy="658989"/>
          </a:xfrm>
          <a:prstGeom prst="rect">
            <a:avLst/>
          </a:prstGeom>
          <a:noFill/>
          <a:ln>
            <a:noFill/>
          </a:ln>
        </p:spPr>
      </p:pic>
      <p:sp>
        <p:nvSpPr>
          <p:cNvPr id="238" name="Google Shape;238;p10"/>
          <p:cNvSpPr txBox="1"/>
          <p:nvPr/>
        </p:nvSpPr>
        <p:spPr>
          <a:xfrm>
            <a:off x="219650" y="6348725"/>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1" lang="en-US" sz="1000" u="none" cap="none" strike="noStrike">
                <a:solidFill>
                  <a:srgbClr val="0F0F0F"/>
                </a:solidFill>
                <a:highlight>
                  <a:srgbClr val="FFFFFF"/>
                </a:highlight>
                <a:latin typeface="Times New Roman"/>
                <a:ea typeface="Times New Roman"/>
                <a:cs typeface="Times New Roman"/>
                <a:sym typeface="Times New Roman"/>
              </a:rPr>
              <a:t>(Michael Seibel, 2019)</a:t>
            </a:r>
            <a:endParaRPr b="0" i="1" sz="1000" u="none" cap="none" strike="noStrike">
              <a:solidFill>
                <a:srgbClr val="595959"/>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sp>
        <p:nvSpPr>
          <p:cNvPr id="243" name="Google Shape;243;p11"/>
          <p:cNvSpPr/>
          <p:nvPr/>
        </p:nvSpPr>
        <p:spPr>
          <a:xfrm>
            <a:off x="0" y="0"/>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44" name="Google Shape;244;p11"/>
          <p:cNvSpPr/>
          <p:nvPr/>
        </p:nvSpPr>
        <p:spPr>
          <a:xfrm>
            <a:off x="0" y="4367639"/>
            <a:ext cx="11707367" cy="1852186"/>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45" name="Google Shape;245;p11"/>
          <p:cNvSpPr txBox="1"/>
          <p:nvPr>
            <p:ph type="ctrTitle"/>
          </p:nvPr>
        </p:nvSpPr>
        <p:spPr>
          <a:xfrm>
            <a:off x="1069848" y="4590661"/>
            <a:ext cx="10210862" cy="106569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900"/>
              <a:buFont typeface="Corbel"/>
              <a:buNone/>
            </a:pPr>
            <a:r>
              <a:rPr lang="en-US"/>
              <a:t>How to evaluate startup idea?</a:t>
            </a:r>
            <a:endParaRPr/>
          </a:p>
        </p:txBody>
      </p:sp>
      <p:pic>
        <p:nvPicPr>
          <p:cNvPr descr="Lightbulb idea concept" id="246" name="Google Shape;246;p11"/>
          <p:cNvPicPr preferRelativeResize="0"/>
          <p:nvPr/>
        </p:nvPicPr>
        <p:blipFill rotWithShape="1">
          <a:blip r:embed="rId3">
            <a:alphaModFix/>
          </a:blip>
          <a:srcRect b="40788" l="0" r="1" t="9119"/>
          <a:stretch/>
        </p:blipFill>
        <p:spPr>
          <a:xfrm>
            <a:off x="1069847" y="484632"/>
            <a:ext cx="10637520" cy="3556755"/>
          </a:xfrm>
          <a:prstGeom prst="rect">
            <a:avLst/>
          </a:prstGeom>
          <a:noFill/>
          <a:ln>
            <a:noFill/>
          </a:ln>
        </p:spPr>
      </p:pic>
      <p:sp>
        <p:nvSpPr>
          <p:cNvPr id="247" name="Google Shape;247;p11"/>
          <p:cNvSpPr txBox="1"/>
          <p:nvPr/>
        </p:nvSpPr>
        <p:spPr>
          <a:xfrm>
            <a:off x="6095999" y="1201649"/>
            <a:ext cx="5239200" cy="25860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2400"/>
              <a:buFont typeface="Arial"/>
              <a:buNone/>
            </a:pPr>
            <a:r>
              <a:rPr b="0" i="0" lang="en-US" sz="2400" u="none" cap="none" strike="noStrike">
                <a:solidFill>
                  <a:srgbClr val="2791A6"/>
                </a:solidFill>
                <a:latin typeface="Times New Roman"/>
                <a:ea typeface="Times New Roman"/>
                <a:cs typeface="Times New Roman"/>
                <a:sym typeface="Times New Roman"/>
              </a:rPr>
              <a:t>A startup idea is a hypothesis about why a company could grow quickly, and it should be structured around the problem, solution, and insight.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pic>
        <p:nvPicPr>
          <p:cNvPr id="248" name="Google Shape;248;p11"/>
          <p:cNvPicPr preferRelativeResize="0"/>
          <p:nvPr/>
        </p:nvPicPr>
        <p:blipFill rotWithShape="1">
          <a:blip r:embed="rId4">
            <a:alphaModFix/>
          </a:blip>
          <a:srcRect b="0" l="0" r="0" t="0"/>
          <a:stretch/>
        </p:blipFill>
        <p:spPr>
          <a:xfrm>
            <a:off x="1069847" y="484632"/>
            <a:ext cx="1809945" cy="672811"/>
          </a:xfrm>
          <a:prstGeom prst="rect">
            <a:avLst/>
          </a:prstGeom>
          <a:noFill/>
          <a:ln>
            <a:noFill/>
          </a:ln>
        </p:spPr>
      </p:pic>
      <p:sp>
        <p:nvSpPr>
          <p:cNvPr id="249" name="Google Shape;249;p11"/>
          <p:cNvSpPr txBox="1"/>
          <p:nvPr/>
        </p:nvSpPr>
        <p:spPr>
          <a:xfrm>
            <a:off x="9994125" y="3551000"/>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1" lang="en-US" sz="1000" u="none" cap="none" strike="noStrike">
                <a:solidFill>
                  <a:srgbClr val="0F0F0F"/>
                </a:solidFill>
                <a:highlight>
                  <a:srgbClr val="E4E5EA"/>
                </a:highlight>
                <a:latin typeface="Times New Roman"/>
                <a:ea typeface="Times New Roman"/>
                <a:cs typeface="Times New Roman"/>
                <a:sym typeface="Times New Roman"/>
              </a:rPr>
              <a:t>(Kevin Hale, 2019)</a:t>
            </a:r>
            <a:endParaRPr b="0" i="1" sz="1000" u="none" cap="none" strike="noStrike">
              <a:solidFill>
                <a:srgbClr val="595959"/>
              </a:solidFill>
              <a:highlight>
                <a:srgbClr val="E4E5EA"/>
              </a:highlight>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sp>
        <p:nvSpPr>
          <p:cNvPr id="254" name="Google Shape;254;p12"/>
          <p:cNvSpPr/>
          <p:nvPr/>
        </p:nvSpPr>
        <p:spPr>
          <a:xfrm>
            <a:off x="1" y="758952"/>
            <a:ext cx="3443590" cy="533095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55" name="Google Shape;255;p12"/>
          <p:cNvSpPr/>
          <p:nvPr/>
        </p:nvSpPr>
        <p:spPr>
          <a:xfrm>
            <a:off x="11815864" y="758952"/>
            <a:ext cx="384048" cy="533095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56" name="Google Shape;256;p12"/>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Corbel"/>
              <a:buNone/>
            </a:pPr>
            <a:r>
              <a:rPr lang="en-US" sz="5400"/>
              <a:t>Problem</a:t>
            </a:r>
            <a:endParaRPr/>
          </a:p>
        </p:txBody>
      </p:sp>
      <p:sp>
        <p:nvSpPr>
          <p:cNvPr id="257" name="Google Shape;257;p12"/>
          <p:cNvSpPr txBox="1"/>
          <p:nvPr>
            <p:ph idx="1" type="body"/>
          </p:nvPr>
        </p:nvSpPr>
        <p:spPr>
          <a:xfrm>
            <a:off x="3793598" y="973126"/>
            <a:ext cx="5497155" cy="5120640"/>
          </a:xfrm>
          <a:prstGeom prst="rect">
            <a:avLst/>
          </a:prstGeom>
          <a:noFill/>
          <a:ln>
            <a:noFill/>
          </a:ln>
        </p:spPr>
        <p:txBody>
          <a:bodyPr anchorCtr="0" anchor="ctr" bIns="45700" lIns="91425" spcFirstLastPara="1" rIns="91425" wrap="square" tIns="45700">
            <a:normAutofit/>
          </a:bodyPr>
          <a:lstStyle/>
          <a:p>
            <a:pPr indent="-388620" lvl="0" marL="388620" rtl="0" algn="l">
              <a:lnSpc>
                <a:spcPct val="90000"/>
              </a:lnSpc>
              <a:spcBef>
                <a:spcPts val="0"/>
              </a:spcBef>
              <a:spcAft>
                <a:spcPts val="0"/>
              </a:spcAft>
              <a:buSzPts val="3600"/>
              <a:buFont typeface="Courier New"/>
              <a:buChar char="o"/>
            </a:pPr>
            <a:r>
              <a:rPr lang="en-US" sz="3600">
                <a:solidFill>
                  <a:srgbClr val="595959"/>
                </a:solidFill>
              </a:rPr>
              <a:t>Popularity and Growth</a:t>
            </a:r>
            <a:endParaRPr/>
          </a:p>
          <a:p>
            <a:pPr indent="-388620" lvl="0" marL="388620" rtl="0" algn="l">
              <a:lnSpc>
                <a:spcPct val="90000"/>
              </a:lnSpc>
              <a:spcBef>
                <a:spcPts val="1200"/>
              </a:spcBef>
              <a:spcAft>
                <a:spcPts val="0"/>
              </a:spcAft>
              <a:buSzPts val="3600"/>
              <a:buFont typeface="Courier New"/>
              <a:buChar char="o"/>
            </a:pPr>
            <a:r>
              <a:rPr lang="en-US" sz="3600">
                <a:solidFill>
                  <a:srgbClr val="595959"/>
                </a:solidFill>
              </a:rPr>
              <a:t>Urgency</a:t>
            </a:r>
            <a:endParaRPr/>
          </a:p>
          <a:p>
            <a:pPr indent="-388620" lvl="0" marL="388620" rtl="0" algn="l">
              <a:lnSpc>
                <a:spcPct val="90000"/>
              </a:lnSpc>
              <a:spcBef>
                <a:spcPts val="1200"/>
              </a:spcBef>
              <a:spcAft>
                <a:spcPts val="0"/>
              </a:spcAft>
              <a:buSzPts val="3600"/>
              <a:buFont typeface="Courier New"/>
              <a:buChar char="o"/>
            </a:pPr>
            <a:r>
              <a:rPr lang="en-US" sz="3600">
                <a:solidFill>
                  <a:srgbClr val="595959"/>
                </a:solidFill>
              </a:rPr>
              <a:t>Expense</a:t>
            </a:r>
            <a:endParaRPr/>
          </a:p>
          <a:p>
            <a:pPr indent="-388620" lvl="0" marL="388620" rtl="0" algn="l">
              <a:lnSpc>
                <a:spcPct val="90000"/>
              </a:lnSpc>
              <a:spcBef>
                <a:spcPts val="1200"/>
              </a:spcBef>
              <a:spcAft>
                <a:spcPts val="0"/>
              </a:spcAft>
              <a:buSzPts val="3600"/>
              <a:buFont typeface="Courier New"/>
              <a:buChar char="o"/>
            </a:pPr>
            <a:r>
              <a:rPr lang="en-US" sz="3600">
                <a:solidFill>
                  <a:srgbClr val="595959"/>
                </a:solidFill>
              </a:rPr>
              <a:t>Mandatory</a:t>
            </a:r>
            <a:endParaRPr/>
          </a:p>
          <a:p>
            <a:pPr indent="-388620" lvl="0" marL="388620" rtl="0" algn="l">
              <a:lnSpc>
                <a:spcPct val="90000"/>
              </a:lnSpc>
              <a:spcBef>
                <a:spcPts val="1200"/>
              </a:spcBef>
              <a:spcAft>
                <a:spcPts val="0"/>
              </a:spcAft>
              <a:buSzPts val="3600"/>
              <a:buFont typeface="Courier New"/>
              <a:buChar char="o"/>
            </a:pPr>
            <a:r>
              <a:rPr lang="en-US" sz="3600">
                <a:solidFill>
                  <a:srgbClr val="595959"/>
                </a:solidFill>
              </a:rPr>
              <a:t>Frequency</a:t>
            </a:r>
            <a:endParaRPr/>
          </a:p>
        </p:txBody>
      </p:sp>
      <p:pic>
        <p:nvPicPr>
          <p:cNvPr descr="Question mark" id="258" name="Google Shape;258;p12"/>
          <p:cNvPicPr preferRelativeResize="0"/>
          <p:nvPr/>
        </p:nvPicPr>
        <p:blipFill rotWithShape="1">
          <a:blip r:embed="rId3">
            <a:alphaModFix/>
          </a:blip>
          <a:srcRect b="0" l="0" r="0" t="0"/>
          <a:stretch/>
        </p:blipFill>
        <p:spPr>
          <a:xfrm>
            <a:off x="8717279" y="1946560"/>
            <a:ext cx="3474720" cy="3474720"/>
          </a:xfrm>
          <a:prstGeom prst="rect">
            <a:avLst/>
          </a:prstGeom>
          <a:noFill/>
          <a:ln>
            <a:noFill/>
          </a:ln>
        </p:spPr>
      </p:pic>
      <p:sp>
        <p:nvSpPr>
          <p:cNvPr id="259" name="Google Shape;259;p12"/>
          <p:cNvSpPr txBox="1"/>
          <p:nvPr/>
        </p:nvSpPr>
        <p:spPr>
          <a:xfrm>
            <a:off x="13745029" y="3164114"/>
            <a:ext cx="184731" cy="369332"/>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p:txBody>
      </p:sp>
      <p:pic>
        <p:nvPicPr>
          <p:cNvPr id="260" name="Google Shape;260;p12"/>
          <p:cNvPicPr preferRelativeResize="0"/>
          <p:nvPr/>
        </p:nvPicPr>
        <p:blipFill rotWithShape="1">
          <a:blip r:embed="rId4">
            <a:alphaModFix/>
          </a:blip>
          <a:srcRect b="0" l="0" r="0" t="0"/>
          <a:stretch/>
        </p:blipFill>
        <p:spPr>
          <a:xfrm>
            <a:off x="9687381" y="329344"/>
            <a:ext cx="1731854" cy="643782"/>
          </a:xfrm>
          <a:prstGeom prst="rect">
            <a:avLst/>
          </a:prstGeom>
          <a:noFill/>
          <a:ln>
            <a:noFill/>
          </a:ln>
        </p:spPr>
      </p:pic>
      <p:sp>
        <p:nvSpPr>
          <p:cNvPr id="261" name="Google Shape;261;p12"/>
          <p:cNvSpPr txBox="1"/>
          <p:nvPr/>
        </p:nvSpPr>
        <p:spPr>
          <a:xfrm>
            <a:off x="10507875" y="5603000"/>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1" lang="en-US" sz="1000" u="none" cap="none" strike="noStrike">
                <a:solidFill>
                  <a:srgbClr val="0F0F0F"/>
                </a:solidFill>
                <a:highlight>
                  <a:schemeClr val="lt1"/>
                </a:highlight>
                <a:latin typeface="Times New Roman"/>
                <a:ea typeface="Times New Roman"/>
                <a:cs typeface="Times New Roman"/>
                <a:sym typeface="Times New Roman"/>
              </a:rPr>
              <a:t>(Kevin Hale, 2019)</a:t>
            </a:r>
            <a:endParaRPr b="0" i="1" sz="1000" u="none" cap="none" strike="noStrike">
              <a:solidFill>
                <a:srgbClr val="595959"/>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sp>
        <p:nvSpPr>
          <p:cNvPr id="266" name="Google Shape;266;p13"/>
          <p:cNvSpPr/>
          <p:nvPr/>
        </p:nvSpPr>
        <p:spPr>
          <a:xfrm>
            <a:off x="1" y="758952"/>
            <a:ext cx="3443590" cy="533095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67" name="Google Shape;267;p13"/>
          <p:cNvSpPr/>
          <p:nvPr/>
        </p:nvSpPr>
        <p:spPr>
          <a:xfrm>
            <a:off x="11815864" y="758952"/>
            <a:ext cx="384048" cy="533095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68" name="Google Shape;268;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69" name="Google Shape;269;p13"/>
          <p:cNvSpPr/>
          <p:nvPr/>
        </p:nvSpPr>
        <p:spPr>
          <a:xfrm rot="10800000">
            <a:off x="0" y="762000"/>
            <a:ext cx="4208489" cy="5334001"/>
          </a:xfrm>
          <a:custGeom>
            <a:rect b="b" l="l" r="r" t="t"/>
            <a:pathLst>
              <a:path extrusionOk="0" h="5334001" w="4208489">
                <a:moveTo>
                  <a:pt x="1015642" y="0"/>
                </a:moveTo>
                <a:lnTo>
                  <a:pt x="4208489" y="0"/>
                </a:lnTo>
                <a:lnTo>
                  <a:pt x="4208489" y="5334001"/>
                </a:lnTo>
                <a:lnTo>
                  <a:pt x="0" y="533400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70" name="Google Shape;270;p13"/>
          <p:cNvSpPr txBox="1"/>
          <p:nvPr>
            <p:ph type="title"/>
          </p:nvPr>
        </p:nvSpPr>
        <p:spPr>
          <a:xfrm>
            <a:off x="494260" y="1683144"/>
            <a:ext cx="2774922" cy="349171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Corbel"/>
              <a:buNone/>
            </a:pPr>
            <a:r>
              <a:rPr lang="en-US" sz="5400"/>
              <a:t>Solution</a:t>
            </a:r>
            <a:endParaRPr/>
          </a:p>
        </p:txBody>
      </p:sp>
      <p:sp>
        <p:nvSpPr>
          <p:cNvPr id="271" name="Google Shape;271;p13"/>
          <p:cNvSpPr txBox="1"/>
          <p:nvPr>
            <p:ph idx="1" type="body"/>
          </p:nvPr>
        </p:nvSpPr>
        <p:spPr>
          <a:xfrm>
            <a:off x="4385814" y="758952"/>
            <a:ext cx="6627377" cy="5224931"/>
          </a:xfrm>
          <a:prstGeom prst="rect">
            <a:avLst/>
          </a:prstGeom>
          <a:noFill/>
          <a:ln>
            <a:noFill/>
          </a:ln>
        </p:spPr>
        <p:txBody>
          <a:bodyPr anchorCtr="0" anchor="ctr" bIns="45700" lIns="91425" spcFirstLastPara="1" rIns="91425" wrap="square" tIns="45700">
            <a:noAutofit/>
          </a:bodyPr>
          <a:lstStyle/>
          <a:p>
            <a:pPr indent="-152400" lvl="0" marL="0" rtl="0" algn="just">
              <a:lnSpc>
                <a:spcPct val="190000"/>
              </a:lnSpc>
              <a:spcBef>
                <a:spcPts val="0"/>
              </a:spcBef>
              <a:spcAft>
                <a:spcPts val="0"/>
              </a:spcAft>
              <a:buSzPts val="2400"/>
              <a:buFont typeface="Noto Sans Symbols"/>
              <a:buChar char="●"/>
            </a:pPr>
            <a:r>
              <a:rPr lang="en-US" sz="2400">
                <a:solidFill>
                  <a:srgbClr val="595959"/>
                </a:solidFill>
              </a:rPr>
              <a:t>The solution is an experiment</a:t>
            </a:r>
            <a:endParaRPr/>
          </a:p>
          <a:p>
            <a:pPr indent="-152400" lvl="0" marL="0" rtl="0" algn="just">
              <a:lnSpc>
                <a:spcPct val="190000"/>
              </a:lnSpc>
              <a:spcBef>
                <a:spcPts val="1200"/>
              </a:spcBef>
              <a:spcAft>
                <a:spcPts val="0"/>
              </a:spcAft>
              <a:buSzPts val="2400"/>
              <a:buFont typeface="Noto Sans Symbols"/>
              <a:buChar char="●"/>
            </a:pPr>
            <a:r>
              <a:rPr lang="en-US" sz="2400">
                <a:solidFill>
                  <a:srgbClr val="595959"/>
                </a:solidFill>
              </a:rPr>
              <a:t>The solution should be 10x better than existing solutions. It's essential to start with the problem and then find a solution, rather than starting with a technology or solution and trying to find a problem to solve.</a:t>
            </a:r>
            <a:endParaRPr/>
          </a:p>
        </p:txBody>
      </p:sp>
      <p:sp>
        <p:nvSpPr>
          <p:cNvPr id="272" name="Google Shape;272;p13"/>
          <p:cNvSpPr/>
          <p:nvPr/>
        </p:nvSpPr>
        <p:spPr>
          <a:xfrm rot="10800000">
            <a:off x="11190517" y="1056875"/>
            <a:ext cx="1001483" cy="4744251"/>
          </a:xfrm>
          <a:custGeom>
            <a:rect b="b" l="l" r="r" t="t"/>
            <a:pathLst>
              <a:path extrusionOk="0" h="4744251" w="1001483">
                <a:moveTo>
                  <a:pt x="0" y="0"/>
                </a:moveTo>
                <a:lnTo>
                  <a:pt x="1001483" y="0"/>
                </a:lnTo>
                <a:lnTo>
                  <a:pt x="0" y="474425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id="273" name="Google Shape;273;p13"/>
          <p:cNvPicPr preferRelativeResize="0"/>
          <p:nvPr/>
        </p:nvPicPr>
        <p:blipFill rotWithShape="1">
          <a:blip r:embed="rId3">
            <a:alphaModFix/>
          </a:blip>
          <a:srcRect b="0" l="0" r="0" t="0"/>
          <a:stretch/>
        </p:blipFill>
        <p:spPr>
          <a:xfrm>
            <a:off x="10006760" y="327127"/>
            <a:ext cx="1770901" cy="658297"/>
          </a:xfrm>
          <a:prstGeom prst="rect">
            <a:avLst/>
          </a:prstGeom>
          <a:noFill/>
          <a:ln>
            <a:noFill/>
          </a:ln>
        </p:spPr>
      </p:pic>
      <p:sp>
        <p:nvSpPr>
          <p:cNvPr id="274" name="Google Shape;274;p13"/>
          <p:cNvSpPr txBox="1"/>
          <p:nvPr/>
        </p:nvSpPr>
        <p:spPr>
          <a:xfrm>
            <a:off x="9947213" y="5389200"/>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1" lang="en-US" sz="1000" u="none" cap="none" strike="noStrike">
                <a:solidFill>
                  <a:srgbClr val="0F0F0F"/>
                </a:solidFill>
                <a:highlight>
                  <a:schemeClr val="lt1"/>
                </a:highlight>
                <a:latin typeface="Times New Roman"/>
                <a:ea typeface="Times New Roman"/>
                <a:cs typeface="Times New Roman"/>
                <a:sym typeface="Times New Roman"/>
              </a:rPr>
              <a:t>(Kevin Hale, 2019)</a:t>
            </a:r>
            <a:endParaRPr b="0" i="1" sz="1000" u="none" cap="none" strike="noStrike">
              <a:solidFill>
                <a:srgbClr val="595959"/>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4"/>
          <p:cNvSpPr txBox="1"/>
          <p:nvPr>
            <p:ph type="title"/>
          </p:nvPr>
        </p:nvSpPr>
        <p:spPr>
          <a:xfrm>
            <a:off x="-199767" y="3301107"/>
            <a:ext cx="3739978" cy="1271757"/>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Font typeface="Corbel"/>
              <a:buNone/>
            </a:pPr>
            <a:r>
              <a:rPr lang="en-US" sz="5400">
                <a:solidFill>
                  <a:schemeClr val="lt1"/>
                </a:solidFill>
              </a:rPr>
              <a:t>Insight  (Unfair advantage)</a:t>
            </a:r>
            <a:endParaRPr/>
          </a:p>
        </p:txBody>
      </p:sp>
      <p:grpSp>
        <p:nvGrpSpPr>
          <p:cNvPr id="280" name="Google Shape;280;p14"/>
          <p:cNvGrpSpPr/>
          <p:nvPr/>
        </p:nvGrpSpPr>
        <p:grpSpPr>
          <a:xfrm>
            <a:off x="4289257" y="756118"/>
            <a:ext cx="6577043" cy="5275224"/>
            <a:chOff x="897329" y="23980"/>
            <a:chExt cx="6577043" cy="5275224"/>
          </a:xfrm>
        </p:grpSpPr>
        <p:sp>
          <p:nvSpPr>
            <p:cNvPr id="281" name="Google Shape;281;p14"/>
            <p:cNvSpPr/>
            <p:nvPr/>
          </p:nvSpPr>
          <p:spPr>
            <a:xfrm>
              <a:off x="3198942" y="23980"/>
              <a:ext cx="2082096" cy="1061067"/>
            </a:xfrm>
            <a:prstGeom prst="roundRect">
              <a:avLst>
                <a:gd fmla="val 16667" name="adj"/>
              </a:avLst>
            </a:prstGeom>
            <a:solidFill>
              <a:srgbClr val="3EBAD1"/>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82" name="Google Shape;282;p14"/>
            <p:cNvSpPr txBox="1"/>
            <p:nvPr/>
          </p:nvSpPr>
          <p:spPr>
            <a:xfrm>
              <a:off x="3250739" y="75777"/>
              <a:ext cx="1978502" cy="957473"/>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chemeClr val="lt1"/>
                </a:buClr>
                <a:buSzPts val="1500"/>
                <a:buFont typeface="Corbel"/>
                <a:buNone/>
              </a:pPr>
              <a:r>
                <a:rPr b="0" i="1" lang="en-US" sz="1500" u="none" cap="none" strike="noStrike">
                  <a:solidFill>
                    <a:schemeClr val="lt1"/>
                  </a:solidFill>
                  <a:latin typeface="Times New Roman"/>
                  <a:ea typeface="Times New Roman"/>
                  <a:cs typeface="Times New Roman"/>
                  <a:sym typeface="Times New Roman"/>
                </a:rPr>
                <a:t>Founder:</a:t>
              </a:r>
              <a:r>
                <a:rPr b="0" i="0" lang="en-US" sz="1500" u="none" cap="none" strike="noStrike">
                  <a:solidFill>
                    <a:schemeClr val="lt1"/>
                  </a:solidFill>
                  <a:latin typeface="Times New Roman"/>
                  <a:ea typeface="Times New Roman"/>
                  <a:cs typeface="Times New Roman"/>
                  <a:sym typeface="Times New Roman"/>
                </a:rPr>
                <a:t> Are you one of the top 10 people in the world who can solve this problem?</a:t>
              </a:r>
              <a:endParaRPr b="0" i="0" sz="1400" u="none" cap="none" strike="noStrike">
                <a:solidFill>
                  <a:srgbClr val="000000"/>
                </a:solidFill>
                <a:latin typeface="Times New Roman"/>
                <a:ea typeface="Times New Roman"/>
                <a:cs typeface="Times New Roman"/>
                <a:sym typeface="Times New Roman"/>
              </a:endParaRPr>
            </a:p>
          </p:txBody>
        </p:sp>
        <p:sp>
          <p:nvSpPr>
            <p:cNvPr id="283" name="Google Shape;283;p14"/>
            <p:cNvSpPr/>
            <p:nvPr/>
          </p:nvSpPr>
          <p:spPr>
            <a:xfrm>
              <a:off x="1938576" y="554514"/>
              <a:ext cx="4602829" cy="4602829"/>
            </a:xfrm>
            <a:custGeom>
              <a:rect b="b" l="l" r="r" t="t"/>
              <a:pathLst>
                <a:path extrusionOk="0" h="120000" w="120000">
                  <a:moveTo>
                    <a:pt x="87413" y="6628"/>
                  </a:moveTo>
                  <a:lnTo>
                    <a:pt x="87413" y="6628"/>
                  </a:lnTo>
                  <a:cubicBezTo>
                    <a:pt x="96428" y="11258"/>
                    <a:pt x="104124" y="18097"/>
                    <a:pt x="109781" y="26506"/>
                  </a:cubicBezTo>
                </a:path>
              </a:pathLst>
            </a:custGeom>
            <a:noFill/>
            <a:ln cap="flat" cmpd="sng" w="9525">
              <a:solidFill>
                <a:srgbClr val="3EBAD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84" name="Google Shape;284;p14"/>
            <p:cNvSpPr/>
            <p:nvPr/>
          </p:nvSpPr>
          <p:spPr>
            <a:xfrm>
              <a:off x="5383160" y="1580929"/>
              <a:ext cx="2091212" cy="1127647"/>
            </a:xfrm>
            <a:prstGeom prst="roundRect">
              <a:avLst>
                <a:gd fmla="val 16667" name="adj"/>
              </a:avLst>
            </a:prstGeom>
            <a:solidFill>
              <a:srgbClr val="3EBAD1"/>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85" name="Google Shape;285;p14"/>
            <p:cNvSpPr txBox="1"/>
            <p:nvPr/>
          </p:nvSpPr>
          <p:spPr>
            <a:xfrm>
              <a:off x="5438207" y="1635976"/>
              <a:ext cx="1981118" cy="1017553"/>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rbel"/>
                <a:buNone/>
              </a:pPr>
              <a:r>
                <a:rPr b="0" i="1" lang="en-US" sz="1600" u="none" cap="none" strike="noStrike">
                  <a:solidFill>
                    <a:schemeClr val="lt1"/>
                  </a:solidFill>
                  <a:latin typeface="Times New Roman"/>
                  <a:ea typeface="Times New Roman"/>
                  <a:cs typeface="Times New Roman"/>
                  <a:sym typeface="Times New Roman"/>
                </a:rPr>
                <a:t>Market: </a:t>
              </a:r>
              <a:r>
                <a:rPr b="0" i="0" lang="en-US" sz="1600" u="none" cap="none" strike="noStrike">
                  <a:solidFill>
                    <a:schemeClr val="lt1"/>
                  </a:solidFill>
                  <a:latin typeface="Times New Roman"/>
                  <a:ea typeface="Times New Roman"/>
                  <a:cs typeface="Times New Roman"/>
                  <a:sym typeface="Times New Roman"/>
                </a:rPr>
                <a:t>Is the market growing 20% a year, making it easy to grow by default?</a:t>
              </a:r>
              <a:endParaRPr b="0" i="0" sz="1400" u="none" cap="none" strike="noStrike">
                <a:solidFill>
                  <a:srgbClr val="000000"/>
                </a:solidFill>
                <a:latin typeface="Times New Roman"/>
                <a:ea typeface="Times New Roman"/>
                <a:cs typeface="Times New Roman"/>
                <a:sym typeface="Times New Roman"/>
              </a:endParaRPr>
            </a:p>
          </p:txBody>
        </p:sp>
        <p:sp>
          <p:nvSpPr>
            <p:cNvPr id="286" name="Google Shape;286;p14"/>
            <p:cNvSpPr/>
            <p:nvPr/>
          </p:nvSpPr>
          <p:spPr>
            <a:xfrm>
              <a:off x="1938576" y="554514"/>
              <a:ext cx="4602829" cy="4602829"/>
            </a:xfrm>
            <a:custGeom>
              <a:rect b="b" l="l" r="r" t="t"/>
              <a:pathLst>
                <a:path extrusionOk="0" h="120000" w="120000">
                  <a:moveTo>
                    <a:pt x="119901" y="56547"/>
                  </a:moveTo>
                  <a:lnTo>
                    <a:pt x="119901" y="56547"/>
                  </a:lnTo>
                  <a:cubicBezTo>
                    <a:pt x="120653" y="69592"/>
                    <a:pt x="117126" y="82526"/>
                    <a:pt x="109856" y="93383"/>
                  </a:cubicBezTo>
                </a:path>
              </a:pathLst>
            </a:custGeom>
            <a:noFill/>
            <a:ln cap="flat" cmpd="sng" w="9525">
              <a:solidFill>
                <a:srgbClr val="3EBAD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87" name="Google Shape;287;p14"/>
            <p:cNvSpPr/>
            <p:nvPr/>
          </p:nvSpPr>
          <p:spPr>
            <a:xfrm>
              <a:off x="4481916" y="4148783"/>
              <a:ext cx="2221625" cy="1138059"/>
            </a:xfrm>
            <a:prstGeom prst="roundRect">
              <a:avLst>
                <a:gd fmla="val 16667" name="adj"/>
              </a:avLst>
            </a:prstGeom>
            <a:solidFill>
              <a:srgbClr val="3EBAD1"/>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88" name="Google Shape;288;p14"/>
            <p:cNvSpPr txBox="1"/>
            <p:nvPr/>
          </p:nvSpPr>
          <p:spPr>
            <a:xfrm>
              <a:off x="4537471" y="4204338"/>
              <a:ext cx="2110515" cy="1026949"/>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Clr>
                  <a:schemeClr val="lt1"/>
                </a:buClr>
                <a:buSzPts val="1700"/>
                <a:buFont typeface="Corbel"/>
                <a:buNone/>
              </a:pPr>
              <a:r>
                <a:rPr b="0" i="1" lang="en-US" sz="1700" u="none" cap="none" strike="noStrike">
                  <a:solidFill>
                    <a:schemeClr val="lt1"/>
                  </a:solidFill>
                  <a:latin typeface="Times New Roman"/>
                  <a:ea typeface="Times New Roman"/>
                  <a:cs typeface="Times New Roman"/>
                  <a:sym typeface="Times New Roman"/>
                </a:rPr>
                <a:t>Product: </a:t>
              </a:r>
              <a:r>
                <a:rPr b="0" i="0" lang="en-US" sz="1700" u="none" cap="none" strike="noStrike">
                  <a:solidFill>
                    <a:schemeClr val="lt1"/>
                  </a:solidFill>
                  <a:latin typeface="Times New Roman"/>
                  <a:ea typeface="Times New Roman"/>
                  <a:cs typeface="Times New Roman"/>
                  <a:sym typeface="Times New Roman"/>
                </a:rPr>
                <a:t>Is your product 10x better than the competition?</a:t>
              </a:r>
              <a:endParaRPr b="0" i="0" sz="1400" u="none" cap="none" strike="noStrike">
                <a:solidFill>
                  <a:srgbClr val="000000"/>
                </a:solidFill>
                <a:latin typeface="Times New Roman"/>
                <a:ea typeface="Times New Roman"/>
                <a:cs typeface="Times New Roman"/>
                <a:sym typeface="Times New Roman"/>
              </a:endParaRPr>
            </a:p>
          </p:txBody>
        </p:sp>
        <p:sp>
          <p:nvSpPr>
            <p:cNvPr id="289" name="Google Shape;289;p14"/>
            <p:cNvSpPr/>
            <p:nvPr/>
          </p:nvSpPr>
          <p:spPr>
            <a:xfrm>
              <a:off x="1938576" y="554514"/>
              <a:ext cx="4602829" cy="4602829"/>
            </a:xfrm>
            <a:custGeom>
              <a:rect b="b" l="l" r="r" t="t"/>
              <a:pathLst>
                <a:path extrusionOk="0" h="120000" w="120000">
                  <a:moveTo>
                    <a:pt x="66185" y="119680"/>
                  </a:moveTo>
                  <a:cubicBezTo>
                    <a:pt x="62175" y="120096"/>
                    <a:pt x="58133" y="120106"/>
                    <a:pt x="54121" y="119711"/>
                  </a:cubicBezTo>
                </a:path>
              </a:pathLst>
            </a:custGeom>
            <a:noFill/>
            <a:ln cap="flat" cmpd="sng" w="9525">
              <a:solidFill>
                <a:srgbClr val="3EBAD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90" name="Google Shape;290;p14"/>
            <p:cNvSpPr/>
            <p:nvPr/>
          </p:nvSpPr>
          <p:spPr>
            <a:xfrm>
              <a:off x="1764732" y="4136421"/>
              <a:ext cx="2245042" cy="1162783"/>
            </a:xfrm>
            <a:prstGeom prst="roundRect">
              <a:avLst>
                <a:gd fmla="val 16667" name="adj"/>
              </a:avLst>
            </a:prstGeom>
            <a:solidFill>
              <a:srgbClr val="3EBAD1"/>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91" name="Google Shape;291;p14"/>
            <p:cNvSpPr txBox="1"/>
            <p:nvPr/>
          </p:nvSpPr>
          <p:spPr>
            <a:xfrm>
              <a:off x="1821494" y="4193183"/>
              <a:ext cx="2131518" cy="1049259"/>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rbel"/>
                <a:buNone/>
              </a:pPr>
              <a:r>
                <a:rPr b="0" i="1" lang="en-US" sz="1600" u="none" cap="none" strike="noStrike">
                  <a:solidFill>
                    <a:schemeClr val="lt1"/>
                  </a:solidFill>
                  <a:latin typeface="Times New Roman"/>
                  <a:ea typeface="Times New Roman"/>
                  <a:cs typeface="Times New Roman"/>
                  <a:sym typeface="Times New Roman"/>
                </a:rPr>
                <a:t>Acquisition: </a:t>
              </a:r>
              <a:r>
                <a:rPr b="0" i="0" lang="en-US" sz="1600" u="none" cap="none" strike="noStrike">
                  <a:solidFill>
                    <a:schemeClr val="lt1"/>
                  </a:solidFill>
                  <a:latin typeface="Times New Roman"/>
                  <a:ea typeface="Times New Roman"/>
                  <a:cs typeface="Times New Roman"/>
                  <a:sym typeface="Times New Roman"/>
                </a:rPr>
                <a:t>Do you have a free acquisition channel, such as word-of-mouth or a strong online presence?</a:t>
              </a:r>
              <a:endParaRPr b="0" i="0" sz="1400" u="none" cap="none" strike="noStrike">
                <a:solidFill>
                  <a:srgbClr val="000000"/>
                </a:solidFill>
                <a:latin typeface="Times New Roman"/>
                <a:ea typeface="Times New Roman"/>
                <a:cs typeface="Times New Roman"/>
                <a:sym typeface="Times New Roman"/>
              </a:endParaRPr>
            </a:p>
          </p:txBody>
        </p:sp>
        <p:sp>
          <p:nvSpPr>
            <p:cNvPr id="292" name="Google Shape;292;p14"/>
            <p:cNvSpPr/>
            <p:nvPr/>
          </p:nvSpPr>
          <p:spPr>
            <a:xfrm>
              <a:off x="1938576" y="554514"/>
              <a:ext cx="4602829" cy="4602829"/>
            </a:xfrm>
            <a:custGeom>
              <a:rect b="b" l="l" r="r" t="t"/>
              <a:pathLst>
                <a:path extrusionOk="0" h="120000" w="120000">
                  <a:moveTo>
                    <a:pt x="9933" y="93066"/>
                  </a:moveTo>
                  <a:lnTo>
                    <a:pt x="9933" y="93066"/>
                  </a:lnTo>
                  <a:cubicBezTo>
                    <a:pt x="2875" y="82379"/>
                    <a:pt x="-578" y="69714"/>
                    <a:pt x="79" y="56924"/>
                  </a:cubicBezTo>
                </a:path>
              </a:pathLst>
            </a:custGeom>
            <a:noFill/>
            <a:ln cap="flat" cmpd="sng" w="9525">
              <a:solidFill>
                <a:srgbClr val="3EBAD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93" name="Google Shape;293;p14"/>
            <p:cNvSpPr/>
            <p:nvPr/>
          </p:nvSpPr>
          <p:spPr>
            <a:xfrm>
              <a:off x="897329" y="1566220"/>
              <a:ext cx="2307771" cy="1157065"/>
            </a:xfrm>
            <a:prstGeom prst="roundRect">
              <a:avLst>
                <a:gd fmla="val 16667" name="adj"/>
              </a:avLst>
            </a:prstGeom>
            <a:solidFill>
              <a:srgbClr val="3EBAD1"/>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94" name="Google Shape;294;p14"/>
            <p:cNvSpPr txBox="1"/>
            <p:nvPr/>
          </p:nvSpPr>
          <p:spPr>
            <a:xfrm>
              <a:off x="953812" y="1622703"/>
              <a:ext cx="2194805" cy="1044099"/>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chemeClr val="lt1"/>
                </a:buClr>
                <a:buSzPts val="1500"/>
                <a:buFont typeface="Corbel"/>
                <a:buNone/>
              </a:pPr>
              <a:r>
                <a:rPr b="0" i="1" lang="en-US" sz="1500" u="none" cap="none" strike="noStrike">
                  <a:solidFill>
                    <a:schemeClr val="lt1"/>
                  </a:solidFill>
                  <a:latin typeface="Times New Roman"/>
                  <a:ea typeface="Times New Roman"/>
                  <a:cs typeface="Times New Roman"/>
                  <a:sym typeface="Times New Roman"/>
                </a:rPr>
                <a:t>Monopoly: </a:t>
              </a:r>
              <a:r>
                <a:rPr b="0" i="0" lang="en-US" sz="1500" u="none" cap="none" strike="noStrike">
                  <a:solidFill>
                    <a:schemeClr val="lt1"/>
                  </a:solidFill>
                  <a:latin typeface="Times New Roman"/>
                  <a:ea typeface="Times New Roman"/>
                  <a:cs typeface="Times New Roman"/>
                  <a:sym typeface="Times New Roman"/>
                </a:rPr>
                <a:t>Does your company get stronger as it grows, making it harder for competitors to catch up?</a:t>
              </a:r>
              <a:endParaRPr b="0" i="0" sz="1400" u="none" cap="none" strike="noStrike">
                <a:solidFill>
                  <a:srgbClr val="000000"/>
                </a:solidFill>
                <a:latin typeface="Times New Roman"/>
                <a:ea typeface="Times New Roman"/>
                <a:cs typeface="Times New Roman"/>
                <a:sym typeface="Times New Roman"/>
              </a:endParaRPr>
            </a:p>
          </p:txBody>
        </p:sp>
        <p:sp>
          <p:nvSpPr>
            <p:cNvPr id="295" name="Google Shape;295;p14"/>
            <p:cNvSpPr/>
            <p:nvPr/>
          </p:nvSpPr>
          <p:spPr>
            <a:xfrm>
              <a:off x="1938576" y="554514"/>
              <a:ext cx="4602829" cy="4602829"/>
            </a:xfrm>
            <a:custGeom>
              <a:rect b="b" l="l" r="r" t="t"/>
              <a:pathLst>
                <a:path extrusionOk="0" h="120000" w="120000">
                  <a:moveTo>
                    <a:pt x="10476" y="26127"/>
                  </a:moveTo>
                  <a:lnTo>
                    <a:pt x="10476" y="26127"/>
                  </a:lnTo>
                  <a:cubicBezTo>
                    <a:pt x="16111" y="17888"/>
                    <a:pt x="23712" y="11185"/>
                    <a:pt x="32591" y="6626"/>
                  </a:cubicBezTo>
                </a:path>
              </a:pathLst>
            </a:custGeom>
            <a:noFill/>
            <a:ln cap="flat" cmpd="sng" w="9525">
              <a:solidFill>
                <a:srgbClr val="3EBAD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grpSp>
      <p:pic>
        <p:nvPicPr>
          <p:cNvPr id="296" name="Google Shape;296;p14"/>
          <p:cNvPicPr preferRelativeResize="0"/>
          <p:nvPr/>
        </p:nvPicPr>
        <p:blipFill rotWithShape="1">
          <a:blip r:embed="rId3">
            <a:alphaModFix/>
          </a:blip>
          <a:srcRect b="0" l="0" r="0" t="0"/>
          <a:stretch/>
        </p:blipFill>
        <p:spPr>
          <a:xfrm>
            <a:off x="9722553" y="217714"/>
            <a:ext cx="1770901" cy="658297"/>
          </a:xfrm>
          <a:prstGeom prst="rect">
            <a:avLst/>
          </a:prstGeom>
          <a:noFill/>
          <a:ln>
            <a:noFill/>
          </a:ln>
        </p:spPr>
      </p:pic>
      <p:sp>
        <p:nvSpPr>
          <p:cNvPr id="297" name="Google Shape;297;p14"/>
          <p:cNvSpPr txBox="1"/>
          <p:nvPr/>
        </p:nvSpPr>
        <p:spPr>
          <a:xfrm>
            <a:off x="10628700" y="5750700"/>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1" lang="en-US" sz="1000" u="none" cap="none" strike="noStrike">
                <a:solidFill>
                  <a:srgbClr val="0F0F0F"/>
                </a:solidFill>
                <a:highlight>
                  <a:schemeClr val="lt1"/>
                </a:highlight>
                <a:latin typeface="Times New Roman"/>
                <a:ea typeface="Times New Roman"/>
                <a:cs typeface="Times New Roman"/>
                <a:sym typeface="Times New Roman"/>
              </a:rPr>
              <a:t>(Kevin Hale, 2019)</a:t>
            </a:r>
            <a:endParaRPr b="0" i="1" sz="1000" u="none" cap="none" strike="noStrike">
              <a:solidFill>
                <a:srgbClr val="595959"/>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 name="Shape 301"/>
        <p:cNvGrpSpPr/>
        <p:nvPr/>
      </p:nvGrpSpPr>
      <p:grpSpPr>
        <a:xfrm>
          <a:off x="0" y="0"/>
          <a:ext cx="0" cy="0"/>
          <a:chOff x="0" y="0"/>
          <a:chExt cx="0" cy="0"/>
        </a:xfrm>
      </p:grpSpPr>
      <p:sp>
        <p:nvSpPr>
          <p:cNvPr id="302" name="Google Shape;302;p15"/>
          <p:cNvSpPr/>
          <p:nvPr/>
        </p:nvSpPr>
        <p:spPr>
          <a:xfrm>
            <a:off x="1" y="758952"/>
            <a:ext cx="3443590" cy="533095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303" name="Google Shape;303;p15"/>
          <p:cNvSpPr/>
          <p:nvPr/>
        </p:nvSpPr>
        <p:spPr>
          <a:xfrm>
            <a:off x="11815864" y="758952"/>
            <a:ext cx="384048" cy="533095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304" name="Google Shape;304;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305" name="Google Shape;305;p15"/>
          <p:cNvSpPr/>
          <p:nvPr/>
        </p:nvSpPr>
        <p:spPr>
          <a:xfrm>
            <a:off x="5139514" y="758953"/>
            <a:ext cx="7052486" cy="533095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306" name="Google Shape;306;p15"/>
          <p:cNvSpPr txBox="1"/>
          <p:nvPr>
            <p:ph type="title"/>
          </p:nvPr>
        </p:nvSpPr>
        <p:spPr>
          <a:xfrm>
            <a:off x="5451642" y="1123837"/>
            <a:ext cx="6451110" cy="125546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orbel"/>
              <a:buNone/>
            </a:pPr>
            <a:r>
              <a:rPr b="1" i="0" lang="en-US" sz="4400"/>
              <a:t>Beliefs</a:t>
            </a:r>
            <a:endParaRPr sz="4400"/>
          </a:p>
        </p:txBody>
      </p:sp>
      <p:sp>
        <p:nvSpPr>
          <p:cNvPr id="307" name="Google Shape;307;p15"/>
          <p:cNvSpPr/>
          <p:nvPr/>
        </p:nvSpPr>
        <p:spPr>
          <a:xfrm>
            <a:off x="-7912" y="758952"/>
            <a:ext cx="384048" cy="533095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descr="Customer Review" id="308" name="Google Shape;308;p15"/>
          <p:cNvPicPr preferRelativeResize="0"/>
          <p:nvPr/>
        </p:nvPicPr>
        <p:blipFill rotWithShape="1">
          <a:blip r:embed="rId3">
            <a:alphaModFix/>
          </a:blip>
          <a:srcRect b="0" l="0" r="0" t="0"/>
          <a:stretch/>
        </p:blipFill>
        <p:spPr>
          <a:xfrm>
            <a:off x="860771" y="1535135"/>
            <a:ext cx="3778286" cy="3778286"/>
          </a:xfrm>
          <a:prstGeom prst="rect">
            <a:avLst/>
          </a:prstGeom>
          <a:noFill/>
          <a:ln>
            <a:noFill/>
          </a:ln>
        </p:spPr>
      </p:pic>
      <p:sp>
        <p:nvSpPr>
          <p:cNvPr id="309" name="Google Shape;309;p15"/>
          <p:cNvSpPr txBox="1"/>
          <p:nvPr>
            <p:ph idx="1" type="body"/>
          </p:nvPr>
        </p:nvSpPr>
        <p:spPr>
          <a:xfrm>
            <a:off x="5451644" y="2510395"/>
            <a:ext cx="6451109" cy="3274586"/>
          </a:xfrm>
          <a:prstGeom prst="rect">
            <a:avLst/>
          </a:prstGeom>
          <a:noFill/>
          <a:ln>
            <a:noFill/>
          </a:ln>
        </p:spPr>
        <p:txBody>
          <a:bodyPr anchorCtr="0" anchor="t" bIns="45700" lIns="91425" spcFirstLastPara="1" rIns="91425" wrap="square" tIns="45700">
            <a:normAutofit/>
          </a:bodyPr>
          <a:lstStyle/>
          <a:p>
            <a:pPr indent="-127000" lvl="0" marL="0" rtl="0" algn="l">
              <a:lnSpc>
                <a:spcPct val="90000"/>
              </a:lnSpc>
              <a:spcBef>
                <a:spcPts val="0"/>
              </a:spcBef>
              <a:spcAft>
                <a:spcPts val="0"/>
              </a:spcAft>
              <a:buSzPts val="2000"/>
              <a:buFont typeface="Noto Sans Symbols"/>
              <a:buChar char="●"/>
            </a:pPr>
            <a:r>
              <a:rPr lang="en-US" sz="2000"/>
              <a:t>There are two types of beliefs that investors have about a company:</a:t>
            </a:r>
            <a:endParaRPr/>
          </a:p>
          <a:p>
            <a:pPr indent="-127000" lvl="0" marL="0" rtl="0" algn="l">
              <a:lnSpc>
                <a:spcPct val="90000"/>
              </a:lnSpc>
              <a:spcBef>
                <a:spcPts val="1200"/>
              </a:spcBef>
              <a:spcAft>
                <a:spcPts val="0"/>
              </a:spcAft>
              <a:buClr>
                <a:schemeClr val="lt1"/>
              </a:buClr>
              <a:buSzPts val="2000"/>
              <a:buFont typeface="Noto Sans Symbols"/>
              <a:buChar char="●"/>
            </a:pPr>
            <a:r>
              <a:rPr i="1" lang="en-US" sz="2000"/>
              <a:t>Threshold Belief: </a:t>
            </a:r>
            <a:r>
              <a:rPr lang="en-US" sz="2000"/>
              <a:t>Can the company even build the product?</a:t>
            </a:r>
            <a:endParaRPr/>
          </a:p>
          <a:p>
            <a:pPr indent="-127000" lvl="0" marL="0" rtl="0" algn="l">
              <a:lnSpc>
                <a:spcPct val="90000"/>
              </a:lnSpc>
              <a:spcBef>
                <a:spcPts val="1200"/>
              </a:spcBef>
              <a:spcAft>
                <a:spcPts val="0"/>
              </a:spcAft>
              <a:buClr>
                <a:schemeClr val="lt1"/>
              </a:buClr>
              <a:buSzPts val="2000"/>
              <a:buFont typeface="Noto Sans Symbols"/>
              <a:buChar char="●"/>
            </a:pPr>
            <a:r>
              <a:rPr i="1" lang="en-US" sz="2000"/>
              <a:t>Miracle Belief: </a:t>
            </a:r>
            <a:r>
              <a:rPr lang="en-US" sz="2000"/>
              <a:t>Will the company be able to achieve rapid growth and success?</a:t>
            </a:r>
            <a:endParaRPr/>
          </a:p>
          <a:p>
            <a:pPr indent="88900" lvl="0" marL="0" rtl="0" algn="l">
              <a:lnSpc>
                <a:spcPct val="90000"/>
              </a:lnSpc>
              <a:spcBef>
                <a:spcPts val="1200"/>
              </a:spcBef>
              <a:spcAft>
                <a:spcPts val="0"/>
              </a:spcAft>
              <a:buSzPts val="1400"/>
              <a:buFont typeface="Noto Sans Symbols"/>
              <a:buNone/>
            </a:pPr>
            <a:r>
              <a:t/>
            </a:r>
            <a:endParaRPr/>
          </a:p>
        </p:txBody>
      </p:sp>
      <p:pic>
        <p:nvPicPr>
          <p:cNvPr id="310" name="Google Shape;310;p15"/>
          <p:cNvPicPr preferRelativeResize="0"/>
          <p:nvPr/>
        </p:nvPicPr>
        <p:blipFill rotWithShape="1">
          <a:blip r:embed="rId4">
            <a:alphaModFix/>
          </a:blip>
          <a:srcRect b="0" l="0" r="0" t="0"/>
          <a:stretch/>
        </p:blipFill>
        <p:spPr>
          <a:xfrm>
            <a:off x="1802447" y="501781"/>
            <a:ext cx="2046326" cy="760681"/>
          </a:xfrm>
          <a:prstGeom prst="rect">
            <a:avLst/>
          </a:prstGeom>
          <a:noFill/>
          <a:ln>
            <a:noFill/>
          </a:ln>
        </p:spPr>
      </p:pic>
      <p:sp>
        <p:nvSpPr>
          <p:cNvPr id="311" name="Google Shape;311;p15"/>
          <p:cNvSpPr txBox="1"/>
          <p:nvPr/>
        </p:nvSpPr>
        <p:spPr>
          <a:xfrm>
            <a:off x="10879575" y="5588900"/>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1" lang="en-US" sz="1000" u="none" cap="none" strike="noStrike">
                <a:solidFill>
                  <a:schemeClr val="lt1"/>
                </a:solidFill>
                <a:highlight>
                  <a:srgbClr val="40BAD3"/>
                </a:highlight>
                <a:latin typeface="Times New Roman"/>
                <a:ea typeface="Times New Roman"/>
                <a:cs typeface="Times New Roman"/>
                <a:sym typeface="Times New Roman"/>
              </a:rPr>
              <a:t>(Kevin Hale, 2019)</a:t>
            </a:r>
            <a:endParaRPr b="0" i="1" sz="1000" u="none" cap="none" strike="noStrike">
              <a:solidFill>
                <a:schemeClr val="lt1"/>
              </a:solidFill>
              <a:highlight>
                <a:srgbClr val="40BAD3"/>
              </a:highlight>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sp>
        <p:nvSpPr>
          <p:cNvPr id="316" name="Google Shape;316;p16"/>
          <p:cNvSpPr/>
          <p:nvPr/>
        </p:nvSpPr>
        <p:spPr>
          <a:xfrm>
            <a:off x="0" y="0"/>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317" name="Google Shape;317;p16"/>
          <p:cNvSpPr/>
          <p:nvPr/>
        </p:nvSpPr>
        <p:spPr>
          <a:xfrm>
            <a:off x="0" y="761999"/>
            <a:ext cx="7552943" cy="5334001"/>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318" name="Google Shape;318;p16"/>
          <p:cNvSpPr txBox="1"/>
          <p:nvPr>
            <p:ph type="ctrTitle"/>
          </p:nvPr>
        </p:nvSpPr>
        <p:spPr>
          <a:xfrm>
            <a:off x="1055334" y="1594104"/>
            <a:ext cx="6068070" cy="325526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Corbel"/>
              <a:buNone/>
            </a:pPr>
            <a:r>
              <a:rPr lang="en-US" sz="7200">
                <a:solidFill>
                  <a:schemeClr val="lt1"/>
                </a:solidFill>
              </a:rPr>
              <a:t>How to measure your product?</a:t>
            </a:r>
            <a:endParaRPr/>
          </a:p>
        </p:txBody>
      </p:sp>
      <p:pic>
        <p:nvPicPr>
          <p:cNvPr descr="Speedometer Low outline" id="319" name="Google Shape;319;p16"/>
          <p:cNvPicPr preferRelativeResize="0"/>
          <p:nvPr/>
        </p:nvPicPr>
        <p:blipFill rotWithShape="1">
          <a:blip r:embed="rId3">
            <a:alphaModFix/>
          </a:blip>
          <a:srcRect b="0" l="0" r="0" t="0"/>
          <a:stretch/>
        </p:blipFill>
        <p:spPr>
          <a:xfrm>
            <a:off x="8037574" y="1695799"/>
            <a:ext cx="3458249" cy="3458249"/>
          </a:xfrm>
          <a:prstGeom prst="rect">
            <a:avLst/>
          </a:prstGeom>
          <a:noFill/>
          <a:ln>
            <a:noFill/>
          </a:ln>
        </p:spPr>
      </p:pic>
      <p:sp>
        <p:nvSpPr>
          <p:cNvPr id="320" name="Google Shape;320;p16"/>
          <p:cNvSpPr/>
          <p:nvPr/>
        </p:nvSpPr>
        <p:spPr>
          <a:xfrm>
            <a:off x="11815864" y="758952"/>
            <a:ext cx="384048" cy="533095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321" name="Google Shape;321;p16"/>
          <p:cNvSpPr txBox="1"/>
          <p:nvPr/>
        </p:nvSpPr>
        <p:spPr>
          <a:xfrm>
            <a:off x="7302843" y="5251622"/>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orbel"/>
              <a:ea typeface="Corbel"/>
              <a:cs typeface="Corbel"/>
              <a:sym typeface="Corbel"/>
            </a:endParaRPr>
          </a:p>
        </p:txBody>
      </p:sp>
      <p:pic>
        <p:nvPicPr>
          <p:cNvPr id="322" name="Google Shape;322;p16"/>
          <p:cNvPicPr preferRelativeResize="0"/>
          <p:nvPr/>
        </p:nvPicPr>
        <p:blipFill rotWithShape="1">
          <a:blip r:embed="rId4">
            <a:alphaModFix/>
          </a:blip>
          <a:srcRect b="0" l="0" r="0" t="0"/>
          <a:stretch/>
        </p:blipFill>
        <p:spPr>
          <a:xfrm>
            <a:off x="8708858" y="5612793"/>
            <a:ext cx="2115680" cy="7864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318"/>
                                        </p:tgtEl>
                                        <p:attrNameLst>
                                          <p:attrName>style.visibility</p:attrName>
                                        </p:attrNameLst>
                                      </p:cBhvr>
                                      <p:to>
                                        <p:strVal val="visible"/>
                                      </p:to>
                                    </p:set>
                                    <p:animEffect filter="fade" transition="in">
                                      <p:cBhvr>
                                        <p:cTn dur="7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7"/>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n-US"/>
              <a:t>Importance of metrics</a:t>
            </a:r>
            <a:endParaRPr/>
          </a:p>
        </p:txBody>
      </p:sp>
      <p:grpSp>
        <p:nvGrpSpPr>
          <p:cNvPr id="328" name="Google Shape;328;p17"/>
          <p:cNvGrpSpPr/>
          <p:nvPr/>
        </p:nvGrpSpPr>
        <p:grpSpPr>
          <a:xfrm>
            <a:off x="3869268" y="864733"/>
            <a:ext cx="7315200" cy="5119389"/>
            <a:chOff x="0" y="625"/>
            <a:chExt cx="7315200" cy="5119389"/>
          </a:xfrm>
        </p:grpSpPr>
        <p:sp>
          <p:nvSpPr>
            <p:cNvPr id="329" name="Google Shape;329;p17"/>
            <p:cNvSpPr/>
            <p:nvPr/>
          </p:nvSpPr>
          <p:spPr>
            <a:xfrm>
              <a:off x="0" y="625"/>
              <a:ext cx="7315200" cy="1462682"/>
            </a:xfrm>
            <a:prstGeom prst="roundRect">
              <a:avLst>
                <a:gd fmla="val 10000" name="adj"/>
              </a:avLst>
            </a:prstGeom>
            <a:solidFill>
              <a:srgbClr val="CDE6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30" name="Google Shape;330;p17"/>
            <p:cNvSpPr/>
            <p:nvPr/>
          </p:nvSpPr>
          <p:spPr>
            <a:xfrm>
              <a:off x="442461" y="329728"/>
              <a:ext cx="804475" cy="804475"/>
            </a:xfrm>
            <a:prstGeom prst="rect">
              <a:avLst/>
            </a:prstGeom>
            <a:blipFill rotWithShape="1">
              <a:blip r:embed="rId3">
                <a:alphaModFix/>
              </a:blip>
              <a:stretch>
                <a:fillRect b="0" l="0" r="0" t="0"/>
              </a:stretch>
            </a:blip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31" name="Google Shape;331;p17"/>
            <p:cNvSpPr/>
            <p:nvPr/>
          </p:nvSpPr>
          <p:spPr>
            <a:xfrm>
              <a:off x="1689398" y="625"/>
              <a:ext cx="5625801" cy="146268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32" name="Google Shape;332;p17"/>
            <p:cNvSpPr txBox="1"/>
            <p:nvPr/>
          </p:nvSpPr>
          <p:spPr>
            <a:xfrm>
              <a:off x="1689398" y="625"/>
              <a:ext cx="5625801" cy="1462682"/>
            </a:xfrm>
            <a:prstGeom prst="rect">
              <a:avLst/>
            </a:prstGeom>
            <a:noFill/>
            <a:ln>
              <a:noFill/>
            </a:ln>
          </p:spPr>
          <p:txBody>
            <a:bodyPr anchorCtr="0" anchor="ctr" bIns="154800" lIns="154800" spcFirstLastPara="1" rIns="154800" wrap="square" tIns="154800">
              <a:noAutofit/>
            </a:bodyPr>
            <a:lstStyle/>
            <a:p>
              <a:pPr indent="0" lvl="0" marL="0" marR="0" rtl="0" algn="l">
                <a:lnSpc>
                  <a:spcPct val="100000"/>
                </a:lnSpc>
                <a:spcBef>
                  <a:spcPts val="0"/>
                </a:spcBef>
                <a:spcAft>
                  <a:spcPts val="0"/>
                </a:spcAft>
                <a:buClr>
                  <a:schemeClr val="dk1"/>
                </a:buClr>
                <a:buSzPts val="2400"/>
                <a:buFont typeface="Corbel"/>
                <a:buNone/>
              </a:pPr>
              <a:r>
                <a:rPr b="0" i="0" lang="en-US" sz="2400" u="none" cap="none" strike="noStrike">
                  <a:solidFill>
                    <a:schemeClr val="dk1"/>
                  </a:solidFill>
                  <a:latin typeface="Times New Roman"/>
                  <a:ea typeface="Times New Roman"/>
                  <a:cs typeface="Times New Roman"/>
                  <a:sym typeface="Times New Roman"/>
                </a:rPr>
                <a:t>Metrics provide insights into how well the product is performing.</a:t>
              </a:r>
              <a:endParaRPr b="0" i="0" sz="1400" u="none" cap="none" strike="noStrike">
                <a:solidFill>
                  <a:srgbClr val="000000"/>
                </a:solidFill>
                <a:latin typeface="Times New Roman"/>
                <a:ea typeface="Times New Roman"/>
                <a:cs typeface="Times New Roman"/>
                <a:sym typeface="Times New Roman"/>
              </a:endParaRPr>
            </a:p>
          </p:txBody>
        </p:sp>
        <p:sp>
          <p:nvSpPr>
            <p:cNvPr id="333" name="Google Shape;333;p17"/>
            <p:cNvSpPr/>
            <p:nvPr/>
          </p:nvSpPr>
          <p:spPr>
            <a:xfrm>
              <a:off x="0" y="1828978"/>
              <a:ext cx="7315200" cy="1462682"/>
            </a:xfrm>
            <a:prstGeom prst="roundRect">
              <a:avLst>
                <a:gd fmla="val 10000" name="adj"/>
              </a:avLst>
            </a:prstGeom>
            <a:solidFill>
              <a:srgbClr val="CDE6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34" name="Google Shape;334;p17"/>
            <p:cNvSpPr/>
            <p:nvPr/>
          </p:nvSpPr>
          <p:spPr>
            <a:xfrm>
              <a:off x="442461" y="2158082"/>
              <a:ext cx="804475" cy="804475"/>
            </a:xfrm>
            <a:prstGeom prst="rect">
              <a:avLst/>
            </a:prstGeom>
            <a:blipFill rotWithShape="1">
              <a:blip r:embed="rId4">
                <a:alphaModFix/>
              </a:blip>
              <a:stretch>
                <a:fillRect b="0" l="0" r="0" t="0"/>
              </a:stretch>
            </a:blip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35" name="Google Shape;335;p17"/>
            <p:cNvSpPr/>
            <p:nvPr/>
          </p:nvSpPr>
          <p:spPr>
            <a:xfrm>
              <a:off x="1689398" y="1828978"/>
              <a:ext cx="5625801" cy="146268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36" name="Google Shape;336;p17"/>
            <p:cNvSpPr txBox="1"/>
            <p:nvPr/>
          </p:nvSpPr>
          <p:spPr>
            <a:xfrm>
              <a:off x="1689398" y="1828978"/>
              <a:ext cx="5625801" cy="1462682"/>
            </a:xfrm>
            <a:prstGeom prst="rect">
              <a:avLst/>
            </a:prstGeom>
            <a:noFill/>
            <a:ln>
              <a:noFill/>
            </a:ln>
          </p:spPr>
          <p:txBody>
            <a:bodyPr anchorCtr="0" anchor="ctr" bIns="154800" lIns="154800" spcFirstLastPara="1" rIns="154800" wrap="square" tIns="154800">
              <a:noAutofit/>
            </a:bodyPr>
            <a:lstStyle/>
            <a:p>
              <a:pPr indent="0" lvl="0" marL="0" marR="0" rtl="0" algn="l">
                <a:lnSpc>
                  <a:spcPct val="100000"/>
                </a:lnSpc>
                <a:spcBef>
                  <a:spcPts val="0"/>
                </a:spcBef>
                <a:spcAft>
                  <a:spcPts val="0"/>
                </a:spcAft>
                <a:buClr>
                  <a:schemeClr val="dk1"/>
                </a:buClr>
                <a:buSzPts val="2400"/>
                <a:buFont typeface="Corbel"/>
                <a:buNone/>
              </a:pPr>
              <a:r>
                <a:rPr b="0" i="0" lang="en-US" sz="2400" u="none" cap="none" strike="noStrike">
                  <a:solidFill>
                    <a:schemeClr val="dk1"/>
                  </a:solidFill>
                  <a:latin typeface="Times New Roman"/>
                  <a:ea typeface="Times New Roman"/>
                  <a:cs typeface="Times New Roman"/>
                  <a:sym typeface="Times New Roman"/>
                </a:rPr>
                <a:t>Helps identify strengths and areas for improvement.</a:t>
              </a:r>
              <a:endParaRPr b="0" i="0" sz="1400" u="none" cap="none" strike="noStrike">
                <a:solidFill>
                  <a:srgbClr val="000000"/>
                </a:solidFill>
                <a:latin typeface="Times New Roman"/>
                <a:ea typeface="Times New Roman"/>
                <a:cs typeface="Times New Roman"/>
                <a:sym typeface="Times New Roman"/>
              </a:endParaRPr>
            </a:p>
          </p:txBody>
        </p:sp>
        <p:sp>
          <p:nvSpPr>
            <p:cNvPr id="337" name="Google Shape;337;p17"/>
            <p:cNvSpPr/>
            <p:nvPr/>
          </p:nvSpPr>
          <p:spPr>
            <a:xfrm>
              <a:off x="0" y="3657332"/>
              <a:ext cx="7315200" cy="1462682"/>
            </a:xfrm>
            <a:prstGeom prst="roundRect">
              <a:avLst>
                <a:gd fmla="val 10000" name="adj"/>
              </a:avLst>
            </a:prstGeom>
            <a:solidFill>
              <a:srgbClr val="CDE6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38" name="Google Shape;338;p17"/>
            <p:cNvSpPr/>
            <p:nvPr/>
          </p:nvSpPr>
          <p:spPr>
            <a:xfrm>
              <a:off x="442461" y="3986435"/>
              <a:ext cx="804475" cy="804475"/>
            </a:xfrm>
            <a:prstGeom prst="rect">
              <a:avLst/>
            </a:prstGeom>
            <a:blipFill rotWithShape="1">
              <a:blip r:embed="rId5">
                <a:alphaModFix/>
              </a:blip>
              <a:stretch>
                <a:fillRect b="0" l="0" r="0" t="0"/>
              </a:stretch>
            </a:blip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39" name="Google Shape;339;p17"/>
            <p:cNvSpPr/>
            <p:nvPr/>
          </p:nvSpPr>
          <p:spPr>
            <a:xfrm>
              <a:off x="1689398" y="3657332"/>
              <a:ext cx="5625801" cy="146268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40" name="Google Shape;340;p17"/>
            <p:cNvSpPr txBox="1"/>
            <p:nvPr/>
          </p:nvSpPr>
          <p:spPr>
            <a:xfrm>
              <a:off x="1689398" y="3657332"/>
              <a:ext cx="5625801" cy="1462682"/>
            </a:xfrm>
            <a:prstGeom prst="rect">
              <a:avLst/>
            </a:prstGeom>
            <a:noFill/>
            <a:ln>
              <a:noFill/>
            </a:ln>
          </p:spPr>
          <p:txBody>
            <a:bodyPr anchorCtr="0" anchor="ctr" bIns="154800" lIns="154800" spcFirstLastPara="1" rIns="154800" wrap="square" tIns="154800">
              <a:noAutofit/>
            </a:bodyPr>
            <a:lstStyle/>
            <a:p>
              <a:pPr indent="0" lvl="0" marL="0" marR="0" rtl="0" algn="l">
                <a:lnSpc>
                  <a:spcPct val="100000"/>
                </a:lnSpc>
                <a:spcBef>
                  <a:spcPts val="0"/>
                </a:spcBef>
                <a:spcAft>
                  <a:spcPts val="0"/>
                </a:spcAft>
                <a:buClr>
                  <a:schemeClr val="dk1"/>
                </a:buClr>
                <a:buSzPts val="2000"/>
                <a:buFont typeface="Corbel"/>
                <a:buNone/>
              </a:pPr>
              <a:r>
                <a:rPr b="0" i="0" lang="en-US" sz="2000" u="none" cap="none" strike="noStrike">
                  <a:solidFill>
                    <a:schemeClr val="dk1"/>
                  </a:solidFill>
                  <a:latin typeface="Times New Roman"/>
                  <a:ea typeface="Times New Roman"/>
                  <a:cs typeface="Times New Roman"/>
                  <a:sym typeface="Times New Roman"/>
                </a:rPr>
                <a:t>By tracking key metrics, you can make informed decisions about product development, marketing, and resource allocation.</a:t>
              </a:r>
              <a:endParaRPr b="0" i="0" sz="2000" u="none" cap="none" strike="noStrike">
                <a:solidFill>
                  <a:schemeClr val="dk1"/>
                </a:solidFill>
                <a:latin typeface="Times New Roman"/>
                <a:ea typeface="Times New Roman"/>
                <a:cs typeface="Times New Roman"/>
                <a:sym typeface="Times New Roman"/>
              </a:endParaRPr>
            </a:p>
          </p:txBody>
        </p:sp>
      </p:grpSp>
      <p:pic>
        <p:nvPicPr>
          <p:cNvPr id="341" name="Google Shape;341;p17"/>
          <p:cNvPicPr preferRelativeResize="0"/>
          <p:nvPr/>
        </p:nvPicPr>
        <p:blipFill rotWithShape="1">
          <a:blip r:embed="rId6">
            <a:alphaModFix/>
          </a:blip>
          <a:srcRect b="0" l="0" r="0" t="0"/>
          <a:stretch/>
        </p:blipFill>
        <p:spPr>
          <a:xfrm>
            <a:off x="699371" y="6132625"/>
            <a:ext cx="1770900" cy="658297"/>
          </a:xfrm>
          <a:prstGeom prst="rect">
            <a:avLst/>
          </a:prstGeom>
          <a:noFill/>
          <a:ln>
            <a:noFill/>
          </a:ln>
        </p:spPr>
      </p:pic>
      <p:sp>
        <p:nvSpPr>
          <p:cNvPr id="342" name="Google Shape;342;p17"/>
          <p:cNvSpPr txBox="1"/>
          <p:nvPr/>
        </p:nvSpPr>
        <p:spPr>
          <a:xfrm>
            <a:off x="9591425" y="6132625"/>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1" lang="en-US" sz="1000" u="none" cap="none" strike="noStrike">
                <a:solidFill>
                  <a:schemeClr val="dk1"/>
                </a:solidFill>
                <a:highlight>
                  <a:schemeClr val="lt1"/>
                </a:highlight>
                <a:latin typeface="Times New Roman"/>
                <a:ea typeface="Times New Roman"/>
                <a:cs typeface="Times New Roman"/>
                <a:sym typeface="Times New Roman"/>
              </a:rPr>
              <a:t>(Suhail Doshi, 2023)</a:t>
            </a:r>
            <a:endParaRPr b="0" i="1" sz="1000" u="none" cap="none" strike="noStrike">
              <a:solidFill>
                <a:schemeClr val="dk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6" name="Shape 346"/>
        <p:cNvGrpSpPr/>
        <p:nvPr/>
      </p:nvGrpSpPr>
      <p:grpSpPr>
        <a:xfrm>
          <a:off x="0" y="0"/>
          <a:ext cx="0" cy="0"/>
          <a:chOff x="0" y="0"/>
          <a:chExt cx="0" cy="0"/>
        </a:xfrm>
      </p:grpSpPr>
      <p:sp>
        <p:nvSpPr>
          <p:cNvPr id="347" name="Google Shape;347;p18"/>
          <p:cNvSpPr/>
          <p:nvPr/>
        </p:nvSpPr>
        <p:spPr>
          <a:xfrm>
            <a:off x="1" y="758952"/>
            <a:ext cx="3443590" cy="533095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348" name="Google Shape;348;p18"/>
          <p:cNvSpPr/>
          <p:nvPr/>
        </p:nvSpPr>
        <p:spPr>
          <a:xfrm>
            <a:off x="11815864" y="758952"/>
            <a:ext cx="384048" cy="533095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349" name="Google Shape;349;p18"/>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n-US"/>
              <a:t>Key metrics</a:t>
            </a:r>
            <a:endParaRPr/>
          </a:p>
        </p:txBody>
      </p:sp>
      <p:grpSp>
        <p:nvGrpSpPr>
          <p:cNvPr id="350" name="Google Shape;350;p18"/>
          <p:cNvGrpSpPr/>
          <p:nvPr/>
        </p:nvGrpSpPr>
        <p:grpSpPr>
          <a:xfrm>
            <a:off x="4609029" y="1368881"/>
            <a:ext cx="6030000" cy="4120479"/>
            <a:chOff x="849133" y="483422"/>
            <a:chExt cx="6030000" cy="4120479"/>
          </a:xfrm>
        </p:grpSpPr>
        <p:sp>
          <p:nvSpPr>
            <p:cNvPr id="351" name="Google Shape;351;p18"/>
            <p:cNvSpPr/>
            <p:nvPr/>
          </p:nvSpPr>
          <p:spPr>
            <a:xfrm>
              <a:off x="1344133" y="483422"/>
              <a:ext cx="810000" cy="810000"/>
            </a:xfrm>
            <a:prstGeom prst="rect">
              <a:avLst/>
            </a:prstGeom>
            <a:blipFill rotWithShape="1">
              <a:blip r:embed="rId3">
                <a:alphaModFix/>
              </a:blip>
              <a:stretch>
                <a:fillRect b="0" l="0" r="0" t="0"/>
              </a:stretch>
            </a:blip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52" name="Google Shape;352;p18"/>
            <p:cNvSpPr/>
            <p:nvPr/>
          </p:nvSpPr>
          <p:spPr>
            <a:xfrm>
              <a:off x="849133" y="1598662"/>
              <a:ext cx="180000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53" name="Google Shape;353;p18"/>
            <p:cNvSpPr txBox="1"/>
            <p:nvPr/>
          </p:nvSpPr>
          <p:spPr>
            <a:xfrm>
              <a:off x="849133" y="1598662"/>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300"/>
                <a:buFont typeface="Corbel"/>
                <a:buNone/>
              </a:pPr>
              <a:r>
                <a:rPr b="0" i="0" lang="en-US" sz="2300" u="none" cap="none" strike="noStrike">
                  <a:solidFill>
                    <a:schemeClr val="dk1"/>
                  </a:solidFill>
                  <a:latin typeface="Times New Roman"/>
                  <a:ea typeface="Times New Roman"/>
                  <a:cs typeface="Times New Roman"/>
                  <a:sym typeface="Times New Roman"/>
                </a:rPr>
                <a:t>User Engagement</a:t>
              </a:r>
              <a:endParaRPr b="0" i="0" sz="1400" u="none" cap="none" strike="noStrike">
                <a:solidFill>
                  <a:srgbClr val="000000"/>
                </a:solidFill>
                <a:latin typeface="Times New Roman"/>
                <a:ea typeface="Times New Roman"/>
                <a:cs typeface="Times New Roman"/>
                <a:sym typeface="Times New Roman"/>
              </a:endParaRPr>
            </a:p>
          </p:txBody>
        </p:sp>
        <p:sp>
          <p:nvSpPr>
            <p:cNvPr id="354" name="Google Shape;354;p18"/>
            <p:cNvSpPr/>
            <p:nvPr/>
          </p:nvSpPr>
          <p:spPr>
            <a:xfrm>
              <a:off x="3459133" y="483422"/>
              <a:ext cx="810000" cy="810000"/>
            </a:xfrm>
            <a:prstGeom prst="rect">
              <a:avLst/>
            </a:prstGeom>
            <a:blipFill rotWithShape="1">
              <a:blip r:embed="rId4">
                <a:alphaModFix/>
              </a:blip>
              <a:stretch>
                <a:fillRect b="0" l="0" r="0" t="0"/>
              </a:stretch>
            </a:blip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55" name="Google Shape;355;p18"/>
            <p:cNvSpPr/>
            <p:nvPr/>
          </p:nvSpPr>
          <p:spPr>
            <a:xfrm>
              <a:off x="2964133" y="1598662"/>
              <a:ext cx="180000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56" name="Google Shape;356;p18"/>
            <p:cNvSpPr txBox="1"/>
            <p:nvPr/>
          </p:nvSpPr>
          <p:spPr>
            <a:xfrm>
              <a:off x="2964133" y="1598662"/>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300"/>
                <a:buFont typeface="Corbel"/>
                <a:buNone/>
              </a:pPr>
              <a:r>
                <a:rPr b="0" i="0" lang="en-US" sz="2300" u="none" cap="none" strike="noStrike">
                  <a:solidFill>
                    <a:schemeClr val="dk1"/>
                  </a:solidFill>
                  <a:latin typeface="Times New Roman"/>
                  <a:ea typeface="Times New Roman"/>
                  <a:cs typeface="Times New Roman"/>
                  <a:sym typeface="Times New Roman"/>
                </a:rPr>
                <a:t>Retention Rates</a:t>
              </a:r>
              <a:endParaRPr b="0" i="0" sz="2300" u="none" cap="none" strike="noStrike">
                <a:solidFill>
                  <a:schemeClr val="dk1"/>
                </a:solidFill>
                <a:latin typeface="Times New Roman"/>
                <a:ea typeface="Times New Roman"/>
                <a:cs typeface="Times New Roman"/>
                <a:sym typeface="Times New Roman"/>
              </a:endParaRPr>
            </a:p>
          </p:txBody>
        </p:sp>
        <p:sp>
          <p:nvSpPr>
            <p:cNvPr id="357" name="Google Shape;357;p18"/>
            <p:cNvSpPr/>
            <p:nvPr/>
          </p:nvSpPr>
          <p:spPr>
            <a:xfrm>
              <a:off x="5574133" y="483422"/>
              <a:ext cx="810000" cy="810000"/>
            </a:xfrm>
            <a:prstGeom prst="rect">
              <a:avLst/>
            </a:prstGeom>
            <a:blipFill rotWithShape="1">
              <a:blip r:embed="rId5">
                <a:alphaModFix/>
              </a:blip>
              <a:stretch>
                <a:fillRect b="0" l="0" r="0" t="0"/>
              </a:stretch>
            </a:blip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58" name="Google Shape;358;p18"/>
            <p:cNvSpPr/>
            <p:nvPr/>
          </p:nvSpPr>
          <p:spPr>
            <a:xfrm>
              <a:off x="5079133" y="1598662"/>
              <a:ext cx="180000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59" name="Google Shape;359;p18"/>
            <p:cNvSpPr txBox="1"/>
            <p:nvPr/>
          </p:nvSpPr>
          <p:spPr>
            <a:xfrm>
              <a:off x="5079133" y="1598662"/>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300"/>
                <a:buFont typeface="Corbel"/>
                <a:buNone/>
              </a:pPr>
              <a:r>
                <a:rPr b="0" i="0" lang="en-US" sz="2300" u="none" cap="none" strike="noStrike">
                  <a:solidFill>
                    <a:schemeClr val="dk1"/>
                  </a:solidFill>
                  <a:latin typeface="Times New Roman"/>
                  <a:ea typeface="Times New Roman"/>
                  <a:cs typeface="Times New Roman"/>
                  <a:sym typeface="Times New Roman"/>
                </a:rPr>
                <a:t>Conversion Rates</a:t>
              </a:r>
              <a:endParaRPr b="0" i="0" sz="2300" u="none" cap="none" strike="noStrike">
                <a:solidFill>
                  <a:schemeClr val="dk1"/>
                </a:solidFill>
                <a:latin typeface="Times New Roman"/>
                <a:ea typeface="Times New Roman"/>
                <a:cs typeface="Times New Roman"/>
                <a:sym typeface="Times New Roman"/>
              </a:endParaRPr>
            </a:p>
          </p:txBody>
        </p:sp>
        <p:sp>
          <p:nvSpPr>
            <p:cNvPr id="360" name="Google Shape;360;p18"/>
            <p:cNvSpPr/>
            <p:nvPr/>
          </p:nvSpPr>
          <p:spPr>
            <a:xfrm>
              <a:off x="2401633" y="2768662"/>
              <a:ext cx="810000" cy="810000"/>
            </a:xfrm>
            <a:prstGeom prst="rect">
              <a:avLst/>
            </a:prstGeom>
            <a:blipFill rotWithShape="1">
              <a:blip r:embed="rId6">
                <a:alphaModFix/>
              </a:blip>
              <a:stretch>
                <a:fillRect b="0" l="0" r="0" t="0"/>
              </a:stretch>
            </a:blip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61" name="Google Shape;361;p18"/>
            <p:cNvSpPr/>
            <p:nvPr/>
          </p:nvSpPr>
          <p:spPr>
            <a:xfrm>
              <a:off x="1906633" y="3883901"/>
              <a:ext cx="180000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62" name="Google Shape;362;p18"/>
            <p:cNvSpPr txBox="1"/>
            <p:nvPr/>
          </p:nvSpPr>
          <p:spPr>
            <a:xfrm>
              <a:off x="1906633" y="3883901"/>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300"/>
                <a:buFont typeface="Corbel"/>
                <a:buNone/>
              </a:pPr>
              <a:r>
                <a:rPr b="0" i="0" lang="en-US" sz="2300" u="none" cap="none" strike="noStrike">
                  <a:solidFill>
                    <a:schemeClr val="dk1"/>
                  </a:solidFill>
                  <a:latin typeface="Times New Roman"/>
                  <a:ea typeface="Times New Roman"/>
                  <a:cs typeface="Times New Roman"/>
                  <a:sym typeface="Times New Roman"/>
                </a:rPr>
                <a:t>Customer Satisfaction</a:t>
              </a:r>
              <a:endParaRPr b="0" i="0" sz="1400" u="none" cap="none" strike="noStrike">
                <a:solidFill>
                  <a:srgbClr val="000000"/>
                </a:solidFill>
                <a:latin typeface="Times New Roman"/>
                <a:ea typeface="Times New Roman"/>
                <a:cs typeface="Times New Roman"/>
                <a:sym typeface="Times New Roman"/>
              </a:endParaRPr>
            </a:p>
          </p:txBody>
        </p:sp>
        <p:sp>
          <p:nvSpPr>
            <p:cNvPr id="363" name="Google Shape;363;p18"/>
            <p:cNvSpPr/>
            <p:nvPr/>
          </p:nvSpPr>
          <p:spPr>
            <a:xfrm>
              <a:off x="4516633" y="2768662"/>
              <a:ext cx="810000" cy="810000"/>
            </a:xfrm>
            <a:prstGeom prst="rect">
              <a:avLst/>
            </a:prstGeom>
            <a:blipFill rotWithShape="1">
              <a:blip r:embed="rId7">
                <a:alphaModFix/>
              </a:blip>
              <a:stretch>
                <a:fillRect b="0" l="0" r="0" t="0"/>
              </a:stretch>
            </a:blip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64" name="Google Shape;364;p18"/>
            <p:cNvSpPr/>
            <p:nvPr/>
          </p:nvSpPr>
          <p:spPr>
            <a:xfrm>
              <a:off x="4021633" y="3883901"/>
              <a:ext cx="180000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365" name="Google Shape;365;p18"/>
            <p:cNvSpPr txBox="1"/>
            <p:nvPr/>
          </p:nvSpPr>
          <p:spPr>
            <a:xfrm>
              <a:off x="4021633" y="3883901"/>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300"/>
                <a:buFont typeface="Corbel"/>
                <a:buNone/>
              </a:pPr>
              <a:r>
                <a:rPr b="0" i="0" lang="en-US" sz="2300" u="none" cap="none" strike="noStrike">
                  <a:solidFill>
                    <a:schemeClr val="dk1"/>
                  </a:solidFill>
                  <a:latin typeface="Times New Roman"/>
                  <a:ea typeface="Times New Roman"/>
                  <a:cs typeface="Times New Roman"/>
                  <a:sym typeface="Times New Roman"/>
                </a:rPr>
                <a:t>Revenue Metrics</a:t>
              </a:r>
              <a:endParaRPr b="0" i="0" sz="2300" u="none" cap="none" strike="noStrike">
                <a:solidFill>
                  <a:schemeClr val="dk1"/>
                </a:solidFill>
                <a:latin typeface="Times New Roman"/>
                <a:ea typeface="Times New Roman"/>
                <a:cs typeface="Times New Roman"/>
                <a:sym typeface="Times New Roman"/>
              </a:endParaRPr>
            </a:p>
          </p:txBody>
        </p:sp>
      </p:grpSp>
      <p:pic>
        <p:nvPicPr>
          <p:cNvPr id="366" name="Google Shape;366;p18"/>
          <p:cNvPicPr preferRelativeResize="0"/>
          <p:nvPr/>
        </p:nvPicPr>
        <p:blipFill rotWithShape="1">
          <a:blip r:embed="rId8">
            <a:alphaModFix/>
          </a:blip>
          <a:srcRect b="0" l="0" r="0" t="0"/>
          <a:stretch/>
        </p:blipFill>
        <p:spPr>
          <a:xfrm>
            <a:off x="919293" y="90791"/>
            <a:ext cx="1614719" cy="600240"/>
          </a:xfrm>
          <a:prstGeom prst="rect">
            <a:avLst/>
          </a:prstGeom>
          <a:noFill/>
          <a:ln>
            <a:noFill/>
          </a:ln>
        </p:spPr>
      </p:pic>
      <p:sp>
        <p:nvSpPr>
          <p:cNvPr id="367" name="Google Shape;367;p18"/>
          <p:cNvSpPr txBox="1"/>
          <p:nvPr/>
        </p:nvSpPr>
        <p:spPr>
          <a:xfrm>
            <a:off x="6906825" y="5800025"/>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1" lang="en-US" sz="1000" u="none" cap="none" strike="noStrike">
                <a:solidFill>
                  <a:schemeClr val="dk1"/>
                </a:solidFill>
                <a:highlight>
                  <a:schemeClr val="lt1"/>
                </a:highlight>
                <a:latin typeface="Times New Roman"/>
                <a:ea typeface="Times New Roman"/>
                <a:cs typeface="Times New Roman"/>
                <a:sym typeface="Times New Roman"/>
              </a:rPr>
              <a:t>(Suhail Doshi, 2023)</a:t>
            </a:r>
            <a:endParaRPr b="0" i="1" sz="1000" u="none" cap="none" strike="noStrike">
              <a:solidFill>
                <a:schemeClr val="dk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1" name="Shape 371"/>
        <p:cNvGrpSpPr/>
        <p:nvPr/>
      </p:nvGrpSpPr>
      <p:grpSpPr>
        <a:xfrm>
          <a:off x="0" y="0"/>
          <a:ext cx="0" cy="0"/>
          <a:chOff x="0" y="0"/>
          <a:chExt cx="0" cy="0"/>
        </a:xfrm>
      </p:grpSpPr>
      <p:sp>
        <p:nvSpPr>
          <p:cNvPr id="372" name="Google Shape;372;p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descr="Magnifying glass showing decling performance" id="373" name="Google Shape;373;p19"/>
          <p:cNvPicPr preferRelativeResize="0"/>
          <p:nvPr/>
        </p:nvPicPr>
        <p:blipFill rotWithShape="1">
          <a:blip r:embed="rId3">
            <a:alphaModFix/>
          </a:blip>
          <a:srcRect b="14498" l="0" r="-1" t="1209"/>
          <a:stretch/>
        </p:blipFill>
        <p:spPr>
          <a:xfrm>
            <a:off x="20" y="1"/>
            <a:ext cx="12188932" cy="6858000"/>
          </a:xfrm>
          <a:prstGeom prst="rect">
            <a:avLst/>
          </a:prstGeom>
          <a:noFill/>
          <a:ln>
            <a:noFill/>
          </a:ln>
        </p:spPr>
      </p:pic>
      <p:sp>
        <p:nvSpPr>
          <p:cNvPr id="374" name="Google Shape;374;p19"/>
          <p:cNvSpPr/>
          <p:nvPr/>
        </p:nvSpPr>
        <p:spPr>
          <a:xfrm>
            <a:off x="1" y="758952"/>
            <a:ext cx="3443590" cy="533095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375" name="Google Shape;375;p19"/>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600"/>
              <a:buFont typeface="Corbel"/>
              <a:buNone/>
            </a:pPr>
            <a:r>
              <a:rPr lang="en-US"/>
              <a:t>User Engagement</a:t>
            </a:r>
            <a:endParaRPr/>
          </a:p>
        </p:txBody>
      </p:sp>
      <p:sp>
        <p:nvSpPr>
          <p:cNvPr id="376" name="Google Shape;376;p19"/>
          <p:cNvSpPr/>
          <p:nvPr/>
        </p:nvSpPr>
        <p:spPr>
          <a:xfrm>
            <a:off x="3697130" y="754144"/>
            <a:ext cx="7865196" cy="5335760"/>
          </a:xfrm>
          <a:prstGeom prst="rect">
            <a:avLst/>
          </a:prstGeom>
          <a:solidFill>
            <a:schemeClr val="lt1">
              <a:alpha val="87450"/>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377" name="Google Shape;377;p19"/>
          <p:cNvSpPr txBox="1"/>
          <p:nvPr>
            <p:ph idx="1" type="body"/>
          </p:nvPr>
        </p:nvSpPr>
        <p:spPr>
          <a:xfrm>
            <a:off x="3783199" y="868680"/>
            <a:ext cx="7693058" cy="5120640"/>
          </a:xfrm>
          <a:prstGeom prst="rect">
            <a:avLst/>
          </a:prstGeom>
          <a:noFill/>
          <a:ln>
            <a:noFill/>
          </a:ln>
        </p:spPr>
        <p:txBody>
          <a:bodyPr anchorCtr="0" anchor="ctr" bIns="45700" lIns="91425" spcFirstLastPara="1" rIns="91425" wrap="square" tIns="45700">
            <a:normAutofit/>
          </a:bodyPr>
          <a:lstStyle/>
          <a:p>
            <a:pPr indent="-55878" lvl="0" marL="182880" rtl="0" algn="l">
              <a:lnSpc>
                <a:spcPct val="90000"/>
              </a:lnSpc>
              <a:spcBef>
                <a:spcPts val="0"/>
              </a:spcBef>
              <a:spcAft>
                <a:spcPts val="0"/>
              </a:spcAft>
              <a:buSzPts val="2000"/>
              <a:buNone/>
            </a:pPr>
            <a:r>
              <a:t/>
            </a:r>
            <a:endParaRPr/>
          </a:p>
          <a:p>
            <a:pPr indent="-182880" lvl="0" marL="182880" rtl="0" algn="just">
              <a:lnSpc>
                <a:spcPct val="140000"/>
              </a:lnSpc>
              <a:spcBef>
                <a:spcPts val="1200"/>
              </a:spcBef>
              <a:spcAft>
                <a:spcPts val="0"/>
              </a:spcAft>
              <a:buSzPts val="2000"/>
              <a:buChar char="●"/>
            </a:pPr>
            <a:r>
              <a:rPr lang="en-US">
                <a:solidFill>
                  <a:schemeClr val="dk1"/>
                </a:solidFill>
              </a:rPr>
              <a:t>Measures how frequently and deeply users interact with your product.</a:t>
            </a:r>
            <a:endParaRPr/>
          </a:p>
          <a:p>
            <a:pPr indent="-182880" lvl="0" marL="182880" rtl="0" algn="just">
              <a:lnSpc>
                <a:spcPct val="140000"/>
              </a:lnSpc>
              <a:spcBef>
                <a:spcPts val="1200"/>
              </a:spcBef>
              <a:spcAft>
                <a:spcPts val="0"/>
              </a:spcAft>
              <a:buSzPts val="2000"/>
              <a:buChar char="●"/>
            </a:pPr>
            <a:r>
              <a:rPr lang="en-US">
                <a:solidFill>
                  <a:schemeClr val="dk1"/>
                </a:solidFill>
              </a:rPr>
              <a:t>Indicates product stickiness and user interest.</a:t>
            </a:r>
            <a:endParaRPr/>
          </a:p>
          <a:p>
            <a:pPr indent="-182880" lvl="0" marL="182880" rtl="0" algn="just">
              <a:lnSpc>
                <a:spcPct val="140000"/>
              </a:lnSpc>
              <a:spcBef>
                <a:spcPts val="1200"/>
              </a:spcBef>
              <a:spcAft>
                <a:spcPts val="0"/>
              </a:spcAft>
              <a:buSzPts val="2000"/>
              <a:buChar char="●"/>
            </a:pPr>
            <a:r>
              <a:rPr lang="en-US">
                <a:solidFill>
                  <a:schemeClr val="dk1"/>
                </a:solidFill>
              </a:rPr>
              <a:t>Helps identify trends and user behavior patterns.</a:t>
            </a:r>
            <a:endParaRPr/>
          </a:p>
          <a:p>
            <a:pPr indent="-182880" lvl="0" marL="182880" rtl="0" algn="just">
              <a:lnSpc>
                <a:spcPct val="140000"/>
              </a:lnSpc>
              <a:spcBef>
                <a:spcPts val="1200"/>
              </a:spcBef>
              <a:spcAft>
                <a:spcPts val="0"/>
              </a:spcAft>
              <a:buSzPts val="2000"/>
              <a:buChar char="●"/>
            </a:pPr>
            <a:r>
              <a:rPr lang="en-US">
                <a:solidFill>
                  <a:schemeClr val="dk1"/>
                </a:solidFill>
              </a:rPr>
              <a:t>Key Metrics:</a:t>
            </a:r>
            <a:endParaRPr/>
          </a:p>
          <a:p>
            <a:pPr indent="-406400" lvl="1" marL="909320" rtl="0" algn="just">
              <a:lnSpc>
                <a:spcPct val="140000"/>
              </a:lnSpc>
              <a:spcBef>
                <a:spcPts val="250"/>
              </a:spcBef>
              <a:spcAft>
                <a:spcPts val="0"/>
              </a:spcAft>
              <a:buSzPts val="2000"/>
              <a:buFont typeface="Noto Sans Symbols"/>
              <a:buChar char="⮚"/>
            </a:pPr>
            <a:r>
              <a:rPr i="1" lang="en-US" sz="2000">
                <a:solidFill>
                  <a:srgbClr val="2791A6"/>
                </a:solidFill>
              </a:rPr>
              <a:t>Daily Active Users (DAU):</a:t>
            </a:r>
            <a:r>
              <a:rPr i="1" lang="en-US" sz="2000">
                <a:solidFill>
                  <a:schemeClr val="dk1"/>
                </a:solidFill>
              </a:rPr>
              <a:t> </a:t>
            </a:r>
            <a:r>
              <a:rPr lang="en-US" sz="2000">
                <a:solidFill>
                  <a:schemeClr val="dk1"/>
                </a:solidFill>
              </a:rPr>
              <a:t>Number of users who engage with the product daily.</a:t>
            </a:r>
            <a:endParaRPr/>
          </a:p>
          <a:p>
            <a:pPr indent="-406400" lvl="1" marL="909320" rtl="0" algn="just">
              <a:lnSpc>
                <a:spcPct val="140000"/>
              </a:lnSpc>
              <a:spcBef>
                <a:spcPts val="500"/>
              </a:spcBef>
              <a:spcAft>
                <a:spcPts val="0"/>
              </a:spcAft>
              <a:buSzPts val="2000"/>
              <a:buFont typeface="Noto Sans Symbols"/>
              <a:buChar char="⮚"/>
            </a:pPr>
            <a:r>
              <a:rPr i="1" lang="en-US" sz="2000">
                <a:solidFill>
                  <a:srgbClr val="2791A6"/>
                </a:solidFill>
              </a:rPr>
              <a:t>Monthly Active Users (MAU):</a:t>
            </a:r>
            <a:r>
              <a:rPr lang="en-US" sz="2000">
                <a:solidFill>
                  <a:srgbClr val="2791A6"/>
                </a:solidFill>
              </a:rPr>
              <a:t> </a:t>
            </a:r>
            <a:r>
              <a:rPr lang="en-US" sz="2000">
                <a:solidFill>
                  <a:schemeClr val="dk1"/>
                </a:solidFill>
              </a:rPr>
              <a:t>Number of users who engage with the product monthly.</a:t>
            </a:r>
            <a:endParaRPr/>
          </a:p>
          <a:p>
            <a:pPr indent="-406400" lvl="1" marL="909320" rtl="0" algn="just">
              <a:lnSpc>
                <a:spcPct val="140000"/>
              </a:lnSpc>
              <a:spcBef>
                <a:spcPts val="500"/>
              </a:spcBef>
              <a:spcAft>
                <a:spcPts val="0"/>
              </a:spcAft>
              <a:buSzPts val="2000"/>
              <a:buFont typeface="Noto Sans Symbols"/>
              <a:buChar char="⮚"/>
            </a:pPr>
            <a:r>
              <a:rPr i="1" lang="en-US" sz="2000">
                <a:solidFill>
                  <a:srgbClr val="2791A6"/>
                </a:solidFill>
              </a:rPr>
              <a:t>Session Duration: </a:t>
            </a:r>
            <a:r>
              <a:rPr lang="en-US" sz="2000">
                <a:solidFill>
                  <a:schemeClr val="dk1"/>
                </a:solidFill>
              </a:rPr>
              <a:t>Average time spent by users per session.</a:t>
            </a:r>
            <a:endParaRPr/>
          </a:p>
          <a:p>
            <a:pPr indent="0" lvl="0" marL="0" rtl="0" algn="l">
              <a:lnSpc>
                <a:spcPct val="90000"/>
              </a:lnSpc>
              <a:spcBef>
                <a:spcPts val="1450"/>
              </a:spcBef>
              <a:spcAft>
                <a:spcPts val="0"/>
              </a:spcAft>
              <a:buSzPts val="2000"/>
              <a:buNone/>
            </a:pPr>
            <a:r>
              <a:t/>
            </a:r>
            <a:endParaRPr/>
          </a:p>
        </p:txBody>
      </p:sp>
      <p:sp>
        <p:nvSpPr>
          <p:cNvPr id="378" name="Google Shape;378;p19"/>
          <p:cNvSpPr/>
          <p:nvPr/>
        </p:nvSpPr>
        <p:spPr>
          <a:xfrm>
            <a:off x="11815864" y="758952"/>
            <a:ext cx="384048" cy="533095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id="379" name="Google Shape;379;p19"/>
          <p:cNvPicPr preferRelativeResize="0"/>
          <p:nvPr/>
        </p:nvPicPr>
        <p:blipFill rotWithShape="1">
          <a:blip r:embed="rId4">
            <a:alphaModFix/>
          </a:blip>
          <a:srcRect b="0" l="0" r="0" t="0"/>
          <a:stretch/>
        </p:blipFill>
        <p:spPr>
          <a:xfrm>
            <a:off x="9674467" y="6089904"/>
            <a:ext cx="1801790" cy="669779"/>
          </a:xfrm>
          <a:prstGeom prst="rect">
            <a:avLst/>
          </a:prstGeom>
          <a:noFill/>
          <a:ln>
            <a:noFill/>
          </a:ln>
        </p:spPr>
      </p:pic>
      <p:sp>
        <p:nvSpPr>
          <p:cNvPr id="380" name="Google Shape;380;p19"/>
          <p:cNvSpPr txBox="1"/>
          <p:nvPr/>
        </p:nvSpPr>
        <p:spPr>
          <a:xfrm>
            <a:off x="9846675" y="5553000"/>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1" lang="en-US" sz="1000" u="none" cap="none" strike="noStrike">
                <a:solidFill>
                  <a:schemeClr val="dk1"/>
                </a:solidFill>
                <a:highlight>
                  <a:srgbClr val="FAFBFF"/>
                </a:highlight>
                <a:latin typeface="Times New Roman"/>
                <a:ea typeface="Times New Roman"/>
                <a:cs typeface="Times New Roman"/>
                <a:sym typeface="Times New Roman"/>
              </a:rPr>
              <a:t>(Suhail Doshi, 2023)</a:t>
            </a:r>
            <a:endParaRPr b="0" i="1" sz="1000" u="none" cap="none" strike="noStrike">
              <a:solidFill>
                <a:schemeClr val="dk1"/>
              </a:solidFill>
              <a:highlight>
                <a:srgbClr val="FAFBFF"/>
              </a:highlight>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descr="A building with a lawn and grass&#10;&#10;Description automatically generated with medium confidence" id="136" name="Google Shape;136;p5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yellow and black rectangle with a black background&#10;&#10;Description automatically generated" id="137" name="Google Shape;137;p51"/>
          <p:cNvPicPr preferRelativeResize="0"/>
          <p:nvPr/>
        </p:nvPicPr>
        <p:blipFill rotWithShape="1">
          <a:blip r:embed="rId4">
            <a:alphaModFix/>
          </a:blip>
          <a:srcRect b="0" l="0" r="0" t="0"/>
          <a:stretch/>
        </p:blipFill>
        <p:spPr>
          <a:xfrm>
            <a:off x="0" y="1"/>
            <a:ext cx="12192000" cy="6858000"/>
          </a:xfrm>
          <a:prstGeom prst="rect">
            <a:avLst/>
          </a:prstGeom>
          <a:noFill/>
          <a:ln>
            <a:noFill/>
          </a:ln>
        </p:spPr>
      </p:pic>
      <p:sp>
        <p:nvSpPr>
          <p:cNvPr id="138" name="Google Shape;138;p51"/>
          <p:cNvSpPr txBox="1"/>
          <p:nvPr/>
        </p:nvSpPr>
        <p:spPr>
          <a:xfrm>
            <a:off x="746750" y="5390100"/>
            <a:ext cx="52383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1A606E"/>
                </a:solidFill>
                <a:latin typeface="Times New Roman"/>
                <a:ea typeface="Times New Roman"/>
                <a:cs typeface="Times New Roman"/>
                <a:sym typeface="Times New Roman"/>
              </a:rPr>
              <a:t>WEEK 3: DEVELOP AND EVALUATE A STARTUP IDEA</a:t>
            </a:r>
            <a:endParaRPr b="1"/>
          </a:p>
        </p:txBody>
      </p:sp>
      <p:sp>
        <p:nvSpPr>
          <p:cNvPr id="139" name="Google Shape;139;p51"/>
          <p:cNvSpPr txBox="1"/>
          <p:nvPr/>
        </p:nvSpPr>
        <p:spPr>
          <a:xfrm>
            <a:off x="13965575" y="6344400"/>
            <a:ext cx="702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595959"/>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4" name="Shape 384"/>
        <p:cNvGrpSpPr/>
        <p:nvPr/>
      </p:nvGrpSpPr>
      <p:grpSpPr>
        <a:xfrm>
          <a:off x="0" y="0"/>
          <a:ext cx="0" cy="0"/>
          <a:chOff x="0" y="0"/>
          <a:chExt cx="0" cy="0"/>
        </a:xfrm>
      </p:grpSpPr>
      <p:sp>
        <p:nvSpPr>
          <p:cNvPr id="385" name="Google Shape;385;p2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descr="White percentage symbol on red background" id="386" name="Google Shape;386;p20"/>
          <p:cNvPicPr preferRelativeResize="0"/>
          <p:nvPr/>
        </p:nvPicPr>
        <p:blipFill rotWithShape="1">
          <a:blip r:embed="rId3">
            <a:alphaModFix amt="25000"/>
          </a:blip>
          <a:srcRect b="0" l="0" r="-1" t="15707"/>
          <a:stretch/>
        </p:blipFill>
        <p:spPr>
          <a:xfrm>
            <a:off x="20" y="1"/>
            <a:ext cx="12188932" cy="6858000"/>
          </a:xfrm>
          <a:prstGeom prst="rect">
            <a:avLst/>
          </a:prstGeom>
          <a:noFill/>
          <a:ln>
            <a:noFill/>
          </a:ln>
        </p:spPr>
      </p:pic>
      <p:sp>
        <p:nvSpPr>
          <p:cNvPr id="387" name="Google Shape;387;p20"/>
          <p:cNvSpPr/>
          <p:nvPr/>
        </p:nvSpPr>
        <p:spPr>
          <a:xfrm>
            <a:off x="1" y="758952"/>
            <a:ext cx="3443590" cy="533095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388" name="Google Shape;388;p20"/>
          <p:cNvSpPr txBox="1"/>
          <p:nvPr>
            <p:ph type="title"/>
          </p:nvPr>
        </p:nvSpPr>
        <p:spPr>
          <a:xfrm>
            <a:off x="252924" y="1123825"/>
            <a:ext cx="2916900" cy="460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n-US"/>
              <a:t>Retention Rates</a:t>
            </a:r>
            <a:endParaRPr/>
          </a:p>
        </p:txBody>
      </p:sp>
      <p:sp>
        <p:nvSpPr>
          <p:cNvPr id="389" name="Google Shape;389;p20"/>
          <p:cNvSpPr txBox="1"/>
          <p:nvPr>
            <p:ph idx="1" type="body"/>
          </p:nvPr>
        </p:nvSpPr>
        <p:spPr>
          <a:xfrm>
            <a:off x="3869268" y="864108"/>
            <a:ext cx="7938684" cy="5120640"/>
          </a:xfrm>
          <a:prstGeom prst="rect">
            <a:avLst/>
          </a:prstGeom>
          <a:noFill/>
          <a:ln>
            <a:noFill/>
          </a:ln>
        </p:spPr>
        <p:txBody>
          <a:bodyPr anchorCtr="0" anchor="ctr" bIns="45700" lIns="91425" spcFirstLastPara="1" rIns="91425" wrap="square" tIns="45700">
            <a:normAutofit/>
          </a:bodyPr>
          <a:lstStyle/>
          <a:p>
            <a:pPr indent="-55878" lvl="0" marL="182880" rtl="0" algn="l">
              <a:lnSpc>
                <a:spcPct val="90000"/>
              </a:lnSpc>
              <a:spcBef>
                <a:spcPts val="0"/>
              </a:spcBef>
              <a:spcAft>
                <a:spcPts val="0"/>
              </a:spcAft>
              <a:buSzPts val="2000"/>
              <a:buNone/>
            </a:pPr>
            <a:r>
              <a:t/>
            </a:r>
            <a:endParaRPr/>
          </a:p>
          <a:p>
            <a:pPr indent="-182880" lvl="0" marL="182880" rtl="0" algn="l">
              <a:lnSpc>
                <a:spcPct val="140000"/>
              </a:lnSpc>
              <a:spcBef>
                <a:spcPts val="1200"/>
              </a:spcBef>
              <a:spcAft>
                <a:spcPts val="0"/>
              </a:spcAft>
              <a:buSzPts val="2000"/>
              <a:buChar char="●"/>
            </a:pPr>
            <a:r>
              <a:rPr lang="en-US"/>
              <a:t>Measures the percentage of users who continue to use the product over a specified period.</a:t>
            </a:r>
            <a:endParaRPr/>
          </a:p>
          <a:p>
            <a:pPr indent="-182880" lvl="0" marL="182880" rtl="0" algn="l">
              <a:lnSpc>
                <a:spcPct val="140000"/>
              </a:lnSpc>
              <a:spcBef>
                <a:spcPts val="1200"/>
              </a:spcBef>
              <a:spcAft>
                <a:spcPts val="0"/>
              </a:spcAft>
              <a:buSzPts val="2000"/>
              <a:buChar char="●"/>
            </a:pPr>
            <a:r>
              <a:rPr lang="en-US"/>
              <a:t>Indicates user satisfaction and product value.</a:t>
            </a:r>
            <a:endParaRPr/>
          </a:p>
          <a:p>
            <a:pPr indent="-182880" lvl="0" marL="182880" rtl="0" algn="l">
              <a:lnSpc>
                <a:spcPct val="140000"/>
              </a:lnSpc>
              <a:spcBef>
                <a:spcPts val="1200"/>
              </a:spcBef>
              <a:spcAft>
                <a:spcPts val="0"/>
              </a:spcAft>
              <a:buSzPts val="2000"/>
              <a:buChar char="●"/>
            </a:pPr>
            <a:r>
              <a:rPr lang="en-US"/>
              <a:t>Helps in identifying issues leading to user drop-off.</a:t>
            </a:r>
            <a:endParaRPr/>
          </a:p>
          <a:p>
            <a:pPr indent="-182880" lvl="0" marL="182880" rtl="0" algn="l">
              <a:lnSpc>
                <a:spcPct val="140000"/>
              </a:lnSpc>
              <a:spcBef>
                <a:spcPts val="1200"/>
              </a:spcBef>
              <a:spcAft>
                <a:spcPts val="0"/>
              </a:spcAft>
              <a:buSzPts val="2000"/>
              <a:buChar char="●"/>
            </a:pPr>
            <a:r>
              <a:rPr lang="en-US"/>
              <a:t>Key Metrics:</a:t>
            </a:r>
            <a:endParaRPr/>
          </a:p>
          <a:p>
            <a:pPr indent="-173037" lvl="0" marL="1022350" rtl="0" algn="l">
              <a:lnSpc>
                <a:spcPct val="140000"/>
              </a:lnSpc>
              <a:spcBef>
                <a:spcPts val="1200"/>
              </a:spcBef>
              <a:spcAft>
                <a:spcPts val="0"/>
              </a:spcAft>
              <a:buSzPts val="2000"/>
              <a:buFont typeface="Noto Sans Symbols"/>
              <a:buChar char="⮚"/>
            </a:pPr>
            <a:r>
              <a:rPr i="1" lang="en-US"/>
              <a:t> User Retention Rate: </a:t>
            </a:r>
            <a:r>
              <a:rPr lang="en-US"/>
              <a:t>Percentage of users retained over time.</a:t>
            </a:r>
            <a:endParaRPr/>
          </a:p>
          <a:p>
            <a:pPr indent="-173037" lvl="0" marL="1022350" rtl="0" algn="l">
              <a:lnSpc>
                <a:spcPct val="140000"/>
              </a:lnSpc>
              <a:spcBef>
                <a:spcPts val="1200"/>
              </a:spcBef>
              <a:spcAft>
                <a:spcPts val="0"/>
              </a:spcAft>
              <a:buSzPts val="2000"/>
              <a:buFont typeface="Noto Sans Symbols"/>
              <a:buChar char="⮚"/>
            </a:pPr>
            <a:r>
              <a:rPr i="1" lang="en-US"/>
              <a:t> Churn Rate: </a:t>
            </a:r>
            <a:r>
              <a:rPr lang="en-US"/>
              <a:t>Percentage of users who stop using the product.</a:t>
            </a:r>
            <a:endParaRPr/>
          </a:p>
          <a:p>
            <a:pPr indent="-55878" lvl="0" marL="182880" rtl="0" algn="l">
              <a:lnSpc>
                <a:spcPct val="90000"/>
              </a:lnSpc>
              <a:spcBef>
                <a:spcPts val="1200"/>
              </a:spcBef>
              <a:spcAft>
                <a:spcPts val="0"/>
              </a:spcAft>
              <a:buSzPts val="2000"/>
              <a:buNone/>
            </a:pPr>
            <a:r>
              <a:t/>
            </a:r>
            <a:endParaRPr/>
          </a:p>
        </p:txBody>
      </p:sp>
      <p:sp>
        <p:nvSpPr>
          <p:cNvPr id="390" name="Google Shape;390;p20"/>
          <p:cNvSpPr/>
          <p:nvPr/>
        </p:nvSpPr>
        <p:spPr>
          <a:xfrm>
            <a:off x="11815864" y="758952"/>
            <a:ext cx="384048" cy="533095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id="391" name="Google Shape;391;p20"/>
          <p:cNvPicPr preferRelativeResize="0"/>
          <p:nvPr/>
        </p:nvPicPr>
        <p:blipFill rotWithShape="1">
          <a:blip r:embed="rId4">
            <a:alphaModFix/>
          </a:blip>
          <a:srcRect b="0" l="0" r="0" t="0"/>
          <a:stretch/>
        </p:blipFill>
        <p:spPr>
          <a:xfrm>
            <a:off x="9591924" y="5966635"/>
            <a:ext cx="1598590" cy="594244"/>
          </a:xfrm>
          <a:prstGeom prst="rect">
            <a:avLst/>
          </a:prstGeom>
          <a:noFill/>
          <a:ln>
            <a:noFill/>
          </a:ln>
        </p:spPr>
      </p:pic>
      <p:sp>
        <p:nvSpPr>
          <p:cNvPr id="392" name="Google Shape;392;p20"/>
          <p:cNvSpPr txBox="1"/>
          <p:nvPr/>
        </p:nvSpPr>
        <p:spPr>
          <a:xfrm>
            <a:off x="10507888" y="5386225"/>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1" lang="en-US" sz="1000" u="none" cap="none" strike="noStrike">
                <a:solidFill>
                  <a:schemeClr val="dk1"/>
                </a:solidFill>
                <a:highlight>
                  <a:srgbClr val="E5E5E5"/>
                </a:highlight>
                <a:latin typeface="Times New Roman"/>
                <a:ea typeface="Times New Roman"/>
                <a:cs typeface="Times New Roman"/>
                <a:sym typeface="Times New Roman"/>
              </a:rPr>
              <a:t>(Suhail Doshi, 2023)</a:t>
            </a:r>
            <a:endParaRPr b="0" i="1" sz="1000" u="none" cap="none" strike="noStrike">
              <a:solidFill>
                <a:schemeClr val="dk1"/>
              </a:solidFill>
              <a:highlight>
                <a:srgbClr val="E5E5E5"/>
              </a:highlight>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6" name="Shape 396"/>
        <p:cNvGrpSpPr/>
        <p:nvPr/>
      </p:nvGrpSpPr>
      <p:grpSpPr>
        <a:xfrm>
          <a:off x="0" y="0"/>
          <a:ext cx="0" cy="0"/>
          <a:chOff x="0" y="0"/>
          <a:chExt cx="0" cy="0"/>
        </a:xfrm>
      </p:grpSpPr>
      <p:sp>
        <p:nvSpPr>
          <p:cNvPr id="397" name="Google Shape;397;p2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398" name="Google Shape;398;p21"/>
          <p:cNvSpPr/>
          <p:nvPr/>
        </p:nvSpPr>
        <p:spPr>
          <a:xfrm>
            <a:off x="5139514" y="758953"/>
            <a:ext cx="7052486" cy="533095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399" name="Google Shape;399;p21"/>
          <p:cNvSpPr txBox="1"/>
          <p:nvPr>
            <p:ph type="title"/>
          </p:nvPr>
        </p:nvSpPr>
        <p:spPr>
          <a:xfrm>
            <a:off x="5315717" y="744360"/>
            <a:ext cx="6451110" cy="125546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n-US"/>
              <a:t>Conversion Rates</a:t>
            </a:r>
            <a:endParaRPr/>
          </a:p>
        </p:txBody>
      </p:sp>
      <p:sp>
        <p:nvSpPr>
          <p:cNvPr id="400" name="Google Shape;400;p21"/>
          <p:cNvSpPr/>
          <p:nvPr/>
        </p:nvSpPr>
        <p:spPr>
          <a:xfrm>
            <a:off x="-7912" y="758952"/>
            <a:ext cx="384048" cy="533095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descr="Advertising" id="401" name="Google Shape;401;p21"/>
          <p:cNvPicPr preferRelativeResize="0"/>
          <p:nvPr/>
        </p:nvPicPr>
        <p:blipFill rotWithShape="1">
          <a:blip r:embed="rId3">
            <a:alphaModFix/>
          </a:blip>
          <a:srcRect b="0" l="0" r="0" t="0"/>
          <a:stretch/>
        </p:blipFill>
        <p:spPr>
          <a:xfrm>
            <a:off x="860771" y="1535135"/>
            <a:ext cx="3778286" cy="3778286"/>
          </a:xfrm>
          <a:prstGeom prst="rect">
            <a:avLst/>
          </a:prstGeom>
          <a:noFill/>
          <a:ln>
            <a:noFill/>
          </a:ln>
        </p:spPr>
      </p:pic>
      <p:sp>
        <p:nvSpPr>
          <p:cNvPr id="402" name="Google Shape;402;p21"/>
          <p:cNvSpPr txBox="1"/>
          <p:nvPr>
            <p:ph idx="1" type="body"/>
          </p:nvPr>
        </p:nvSpPr>
        <p:spPr>
          <a:xfrm>
            <a:off x="5440202" y="1777408"/>
            <a:ext cx="6451109" cy="4549251"/>
          </a:xfrm>
          <a:prstGeom prst="rect">
            <a:avLst/>
          </a:prstGeom>
          <a:noFill/>
          <a:ln>
            <a:noFill/>
          </a:ln>
        </p:spPr>
        <p:txBody>
          <a:bodyPr anchorCtr="0" anchor="t" bIns="45700" lIns="91425" spcFirstLastPara="1" rIns="91425" wrap="square" tIns="45700">
            <a:normAutofit fontScale="55000" lnSpcReduction="20000"/>
          </a:bodyPr>
          <a:lstStyle/>
          <a:p>
            <a:pPr indent="-182880" lvl="0" marL="182880" rtl="0" algn="just">
              <a:lnSpc>
                <a:spcPct val="140000"/>
              </a:lnSpc>
              <a:spcBef>
                <a:spcPts val="0"/>
              </a:spcBef>
              <a:spcAft>
                <a:spcPts val="0"/>
              </a:spcAft>
              <a:buClr>
                <a:schemeClr val="lt1"/>
              </a:buClr>
              <a:buSzPct val="100000"/>
              <a:buChar char="●"/>
            </a:pPr>
            <a:r>
              <a:rPr lang="en-US" sz="2900">
                <a:solidFill>
                  <a:srgbClr val="FFFFFF"/>
                </a:solidFill>
              </a:rPr>
              <a:t>Measures the percentage of users who complete a desired action (e.g., sign-ups, purchases).</a:t>
            </a:r>
            <a:endParaRPr/>
          </a:p>
          <a:p>
            <a:pPr indent="-182880" lvl="0" marL="182880" rtl="0" algn="just">
              <a:lnSpc>
                <a:spcPct val="140000"/>
              </a:lnSpc>
              <a:spcBef>
                <a:spcPts val="1200"/>
              </a:spcBef>
              <a:spcAft>
                <a:spcPts val="0"/>
              </a:spcAft>
              <a:buClr>
                <a:schemeClr val="lt1"/>
              </a:buClr>
              <a:buSzPct val="100000"/>
              <a:buChar char="●"/>
            </a:pPr>
            <a:r>
              <a:rPr lang="en-US" sz="2900">
                <a:solidFill>
                  <a:srgbClr val="FFFFFF"/>
                </a:solidFill>
              </a:rPr>
              <a:t>Indicates the effectiveness of marketing and product design.</a:t>
            </a:r>
            <a:endParaRPr/>
          </a:p>
          <a:p>
            <a:pPr indent="-182880" lvl="0" marL="182880" rtl="0" algn="just">
              <a:lnSpc>
                <a:spcPct val="140000"/>
              </a:lnSpc>
              <a:spcBef>
                <a:spcPts val="1200"/>
              </a:spcBef>
              <a:spcAft>
                <a:spcPts val="0"/>
              </a:spcAft>
              <a:buClr>
                <a:schemeClr val="lt1"/>
              </a:buClr>
              <a:buSzPct val="100000"/>
              <a:buChar char="●"/>
            </a:pPr>
            <a:r>
              <a:rPr lang="en-US" sz="2900">
                <a:solidFill>
                  <a:srgbClr val="FFFFFF"/>
                </a:solidFill>
              </a:rPr>
              <a:t>Helps optimize the user journey and increase revenue.</a:t>
            </a:r>
            <a:endParaRPr/>
          </a:p>
          <a:p>
            <a:pPr indent="-182880" lvl="0" marL="182880" rtl="0" algn="just">
              <a:lnSpc>
                <a:spcPct val="140000"/>
              </a:lnSpc>
              <a:spcBef>
                <a:spcPts val="1200"/>
              </a:spcBef>
              <a:spcAft>
                <a:spcPts val="0"/>
              </a:spcAft>
              <a:buClr>
                <a:schemeClr val="lt1"/>
              </a:buClr>
              <a:buSzPct val="100000"/>
              <a:buChar char="●"/>
            </a:pPr>
            <a:r>
              <a:rPr lang="en-US" sz="2900">
                <a:solidFill>
                  <a:srgbClr val="FFFFFF"/>
                </a:solidFill>
              </a:rPr>
              <a:t>Key Metrics:</a:t>
            </a:r>
            <a:endParaRPr/>
          </a:p>
          <a:p>
            <a:pPr indent="-173038" lvl="0" marL="579438" rtl="0" algn="just">
              <a:lnSpc>
                <a:spcPct val="140000"/>
              </a:lnSpc>
              <a:spcBef>
                <a:spcPts val="1200"/>
              </a:spcBef>
              <a:spcAft>
                <a:spcPts val="0"/>
              </a:spcAft>
              <a:buClr>
                <a:schemeClr val="lt1"/>
              </a:buClr>
              <a:buSzPct val="100000"/>
              <a:buFont typeface="Noto Sans Symbols"/>
              <a:buChar char="⮚"/>
            </a:pPr>
            <a:r>
              <a:rPr i="1" lang="en-US" sz="2900">
                <a:solidFill>
                  <a:srgbClr val="FFFFFF"/>
                </a:solidFill>
              </a:rPr>
              <a:t>Conversion Rate:</a:t>
            </a:r>
            <a:r>
              <a:rPr lang="en-US" sz="2900">
                <a:solidFill>
                  <a:srgbClr val="FFFFFF"/>
                </a:solidFill>
              </a:rPr>
              <a:t> Number of conversions divided by the total number of visitors.</a:t>
            </a:r>
            <a:endParaRPr/>
          </a:p>
          <a:p>
            <a:pPr indent="-173038" lvl="0" marL="579438" rtl="0" algn="just">
              <a:lnSpc>
                <a:spcPct val="140000"/>
              </a:lnSpc>
              <a:spcBef>
                <a:spcPts val="1200"/>
              </a:spcBef>
              <a:spcAft>
                <a:spcPts val="0"/>
              </a:spcAft>
              <a:buClr>
                <a:schemeClr val="lt1"/>
              </a:buClr>
              <a:buSzPct val="100000"/>
              <a:buFont typeface="Noto Sans Symbols"/>
              <a:buChar char="⮚"/>
            </a:pPr>
            <a:r>
              <a:rPr i="1" lang="en-US" sz="2900">
                <a:solidFill>
                  <a:srgbClr val="FFFFFF"/>
                </a:solidFill>
              </a:rPr>
              <a:t>Click-Through Rate (CTR): </a:t>
            </a:r>
            <a:r>
              <a:rPr lang="en-US" sz="2900">
                <a:solidFill>
                  <a:srgbClr val="FFFFFF"/>
                </a:solidFill>
              </a:rPr>
              <a:t>Percentage of users who click on a specific link or call to action.</a:t>
            </a:r>
            <a:endParaRPr/>
          </a:p>
          <a:p>
            <a:pPr indent="-173038" lvl="0" marL="579438" rtl="0" algn="just">
              <a:lnSpc>
                <a:spcPct val="140000"/>
              </a:lnSpc>
              <a:spcBef>
                <a:spcPts val="1200"/>
              </a:spcBef>
              <a:spcAft>
                <a:spcPts val="0"/>
              </a:spcAft>
              <a:buClr>
                <a:schemeClr val="lt1"/>
              </a:buClr>
              <a:buSzPct val="100000"/>
              <a:buFont typeface="Noto Sans Symbols"/>
              <a:buChar char="⮚"/>
            </a:pPr>
            <a:r>
              <a:rPr i="1" lang="en-US" sz="2900">
                <a:solidFill>
                  <a:srgbClr val="FFFFFF"/>
                </a:solidFill>
              </a:rPr>
              <a:t>Bounce Rate: </a:t>
            </a:r>
            <a:r>
              <a:rPr lang="en-US" sz="2900">
                <a:solidFill>
                  <a:srgbClr val="FFFFFF"/>
                </a:solidFill>
              </a:rPr>
              <a:t>Percentage of users who leave the site without interacting.</a:t>
            </a:r>
            <a:br>
              <a:rPr lang="en-US" sz="1400">
                <a:solidFill>
                  <a:srgbClr val="FFFFFF"/>
                </a:solidFill>
              </a:rPr>
            </a:br>
            <a:endParaRPr sz="1400">
              <a:solidFill>
                <a:srgbClr val="FFFFFF"/>
              </a:solidFill>
            </a:endParaRPr>
          </a:p>
        </p:txBody>
      </p:sp>
      <p:pic>
        <p:nvPicPr>
          <p:cNvPr id="403" name="Google Shape;403;p21"/>
          <p:cNvPicPr preferRelativeResize="0"/>
          <p:nvPr/>
        </p:nvPicPr>
        <p:blipFill rotWithShape="1">
          <a:blip r:embed="rId4">
            <a:alphaModFix/>
          </a:blip>
          <a:srcRect b="0" l="0" r="0" t="0"/>
          <a:stretch/>
        </p:blipFill>
        <p:spPr>
          <a:xfrm>
            <a:off x="719071" y="6040328"/>
            <a:ext cx="1540532" cy="572662"/>
          </a:xfrm>
          <a:prstGeom prst="rect">
            <a:avLst/>
          </a:prstGeom>
          <a:noFill/>
          <a:ln>
            <a:noFill/>
          </a:ln>
        </p:spPr>
      </p:pic>
      <p:sp>
        <p:nvSpPr>
          <p:cNvPr id="404" name="Google Shape;404;p21"/>
          <p:cNvSpPr txBox="1"/>
          <p:nvPr/>
        </p:nvSpPr>
        <p:spPr>
          <a:xfrm>
            <a:off x="10470025" y="6274288"/>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1" lang="en-US" sz="1000" u="none" cap="none" strike="noStrike">
                <a:solidFill>
                  <a:schemeClr val="dk1"/>
                </a:solidFill>
                <a:highlight>
                  <a:schemeClr val="lt1"/>
                </a:highlight>
                <a:latin typeface="Times New Roman"/>
                <a:ea typeface="Times New Roman"/>
                <a:cs typeface="Times New Roman"/>
                <a:sym typeface="Times New Roman"/>
              </a:rPr>
              <a:t>(Suhail Doshi, 2023)</a:t>
            </a:r>
            <a:endParaRPr b="0" i="1" sz="1000" u="none" cap="none" strike="noStrike">
              <a:solidFill>
                <a:schemeClr val="dk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8" name="Shape 408"/>
        <p:cNvGrpSpPr/>
        <p:nvPr/>
      </p:nvGrpSpPr>
      <p:grpSpPr>
        <a:xfrm>
          <a:off x="0" y="0"/>
          <a:ext cx="0" cy="0"/>
          <a:chOff x="0" y="0"/>
          <a:chExt cx="0" cy="0"/>
        </a:xfrm>
      </p:grpSpPr>
      <p:sp>
        <p:nvSpPr>
          <p:cNvPr id="409" name="Google Shape;409;p2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10" name="Google Shape;410;p22"/>
          <p:cNvSpPr/>
          <p:nvPr/>
        </p:nvSpPr>
        <p:spPr>
          <a:xfrm>
            <a:off x="-3582" y="752748"/>
            <a:ext cx="1001483" cy="4744251"/>
          </a:xfrm>
          <a:custGeom>
            <a:rect b="b" l="l" r="r" t="t"/>
            <a:pathLst>
              <a:path extrusionOk="0" h="4744251" w="1001483">
                <a:moveTo>
                  <a:pt x="0" y="0"/>
                </a:moveTo>
                <a:lnTo>
                  <a:pt x="1001483" y="0"/>
                </a:lnTo>
                <a:lnTo>
                  <a:pt x="0" y="474425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11" name="Google Shape;411;p22"/>
          <p:cNvSpPr txBox="1"/>
          <p:nvPr>
            <p:ph idx="1" type="body"/>
          </p:nvPr>
        </p:nvSpPr>
        <p:spPr>
          <a:xfrm>
            <a:off x="1264150" y="889686"/>
            <a:ext cx="6461231" cy="5206313"/>
          </a:xfrm>
          <a:prstGeom prst="rect">
            <a:avLst/>
          </a:prstGeom>
          <a:noFill/>
          <a:ln>
            <a:noFill/>
          </a:ln>
        </p:spPr>
        <p:txBody>
          <a:bodyPr anchorCtr="0" anchor="ctr" bIns="45700" lIns="91425" spcFirstLastPara="1" rIns="91425" wrap="square" tIns="45700">
            <a:normAutofit fontScale="85000" lnSpcReduction="10000"/>
          </a:bodyPr>
          <a:lstStyle/>
          <a:p>
            <a:pPr indent="-182880" lvl="0" marL="182880" rtl="0" algn="just">
              <a:lnSpc>
                <a:spcPct val="140000"/>
              </a:lnSpc>
              <a:spcBef>
                <a:spcPts val="0"/>
              </a:spcBef>
              <a:spcAft>
                <a:spcPts val="0"/>
              </a:spcAft>
              <a:buSzPct val="100000"/>
              <a:buChar char="●"/>
            </a:pPr>
            <a:r>
              <a:rPr lang="en-US"/>
              <a:t>Measures how happy and satisfied customers are with your product or service.</a:t>
            </a:r>
            <a:endParaRPr/>
          </a:p>
          <a:p>
            <a:pPr indent="-182880" lvl="0" marL="182880" rtl="0" algn="just">
              <a:lnSpc>
                <a:spcPct val="140000"/>
              </a:lnSpc>
              <a:spcBef>
                <a:spcPts val="1200"/>
              </a:spcBef>
              <a:spcAft>
                <a:spcPts val="0"/>
              </a:spcAft>
              <a:buSzPct val="100000"/>
              <a:buChar char="●"/>
            </a:pPr>
            <a:r>
              <a:rPr lang="en-US"/>
              <a:t>Indicates product quality and user experience.</a:t>
            </a:r>
            <a:endParaRPr/>
          </a:p>
          <a:p>
            <a:pPr indent="-182880" lvl="0" marL="182880" rtl="0" algn="just">
              <a:lnSpc>
                <a:spcPct val="140000"/>
              </a:lnSpc>
              <a:spcBef>
                <a:spcPts val="1200"/>
              </a:spcBef>
              <a:spcAft>
                <a:spcPts val="0"/>
              </a:spcAft>
              <a:buSzPct val="100000"/>
              <a:buChar char="●"/>
            </a:pPr>
            <a:r>
              <a:rPr lang="en-US"/>
              <a:t>Directly correlates with customer retention and word-of-mouth referrals.</a:t>
            </a:r>
            <a:endParaRPr/>
          </a:p>
          <a:p>
            <a:pPr indent="-182880" lvl="0" marL="182880" rtl="0" algn="just">
              <a:lnSpc>
                <a:spcPct val="140000"/>
              </a:lnSpc>
              <a:spcBef>
                <a:spcPts val="1200"/>
              </a:spcBef>
              <a:spcAft>
                <a:spcPts val="0"/>
              </a:spcAft>
              <a:buSzPct val="100000"/>
              <a:buChar char="●"/>
            </a:pPr>
            <a:r>
              <a:rPr lang="en-US"/>
              <a:t>Key Metrics:</a:t>
            </a:r>
            <a:endParaRPr/>
          </a:p>
          <a:p>
            <a:pPr indent="-173036" lvl="0" marL="677863" rtl="0" algn="just">
              <a:lnSpc>
                <a:spcPct val="140000"/>
              </a:lnSpc>
              <a:spcBef>
                <a:spcPts val="1200"/>
              </a:spcBef>
              <a:spcAft>
                <a:spcPts val="0"/>
              </a:spcAft>
              <a:buSzPct val="100000"/>
              <a:buFont typeface="Noto Sans Symbols"/>
              <a:buChar char="⮚"/>
            </a:pPr>
            <a:r>
              <a:rPr lang="en-US"/>
              <a:t> </a:t>
            </a:r>
            <a:r>
              <a:rPr i="1" lang="en-US">
                <a:solidFill>
                  <a:srgbClr val="2791A6"/>
                </a:solidFill>
              </a:rPr>
              <a:t>Net Promoter Score (NPS): </a:t>
            </a:r>
            <a:r>
              <a:rPr lang="en-US"/>
              <a:t>Measures customer loyalty and likelihood to recommend.</a:t>
            </a:r>
            <a:endParaRPr/>
          </a:p>
          <a:p>
            <a:pPr indent="-173036" lvl="0" marL="677863" rtl="0" algn="just">
              <a:lnSpc>
                <a:spcPct val="140000"/>
              </a:lnSpc>
              <a:spcBef>
                <a:spcPts val="1200"/>
              </a:spcBef>
              <a:spcAft>
                <a:spcPts val="0"/>
              </a:spcAft>
              <a:buSzPct val="100000"/>
              <a:buFont typeface="Noto Sans Symbols"/>
              <a:buChar char="⮚"/>
            </a:pPr>
            <a:r>
              <a:rPr lang="en-US"/>
              <a:t> </a:t>
            </a:r>
            <a:r>
              <a:rPr i="1" lang="en-US">
                <a:solidFill>
                  <a:srgbClr val="2791A6"/>
                </a:solidFill>
              </a:rPr>
              <a:t>Customer Satisfaction Score (CSAT): </a:t>
            </a:r>
            <a:r>
              <a:rPr lang="en-US"/>
              <a:t>Measures satisfaction with a specific interaction or overall experience.</a:t>
            </a:r>
            <a:endParaRPr/>
          </a:p>
          <a:p>
            <a:pPr indent="-173036" lvl="0" marL="677863" rtl="0" algn="just">
              <a:lnSpc>
                <a:spcPct val="140000"/>
              </a:lnSpc>
              <a:spcBef>
                <a:spcPts val="1200"/>
              </a:spcBef>
              <a:spcAft>
                <a:spcPts val="0"/>
              </a:spcAft>
              <a:buSzPct val="100000"/>
              <a:buFont typeface="Noto Sans Symbols"/>
              <a:buChar char="⮚"/>
            </a:pPr>
            <a:r>
              <a:rPr lang="en-US"/>
              <a:t> </a:t>
            </a:r>
            <a:r>
              <a:rPr i="1" lang="en-US">
                <a:solidFill>
                  <a:srgbClr val="2791A6"/>
                </a:solidFill>
              </a:rPr>
              <a:t>Customer Effort Score (CES): </a:t>
            </a:r>
            <a:r>
              <a:rPr lang="en-US"/>
              <a:t>Measures how easy it is for customers to get their issues resolved.</a:t>
            </a:r>
            <a:endParaRPr/>
          </a:p>
        </p:txBody>
      </p:sp>
      <p:sp>
        <p:nvSpPr>
          <p:cNvPr id="412" name="Google Shape;412;p22"/>
          <p:cNvSpPr/>
          <p:nvPr/>
        </p:nvSpPr>
        <p:spPr>
          <a:xfrm>
            <a:off x="7987094" y="761999"/>
            <a:ext cx="4208489" cy="5334001"/>
          </a:xfrm>
          <a:custGeom>
            <a:rect b="b" l="l" r="r" t="t"/>
            <a:pathLst>
              <a:path extrusionOk="0" h="5334001" w="4208489">
                <a:moveTo>
                  <a:pt x="1015642" y="0"/>
                </a:moveTo>
                <a:lnTo>
                  <a:pt x="4208489" y="0"/>
                </a:lnTo>
                <a:lnTo>
                  <a:pt x="4208489" y="5334001"/>
                </a:lnTo>
                <a:lnTo>
                  <a:pt x="0" y="533400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13" name="Google Shape;413;p22"/>
          <p:cNvSpPr txBox="1"/>
          <p:nvPr>
            <p:ph type="title"/>
          </p:nvPr>
        </p:nvSpPr>
        <p:spPr>
          <a:xfrm>
            <a:off x="9100714" y="1670090"/>
            <a:ext cx="2947482" cy="31265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orbel"/>
              <a:buNone/>
            </a:pPr>
            <a:r>
              <a:rPr lang="en-US" sz="4000"/>
              <a:t>Customer Satisfaction</a:t>
            </a:r>
            <a:endParaRPr/>
          </a:p>
        </p:txBody>
      </p:sp>
      <p:pic>
        <p:nvPicPr>
          <p:cNvPr descr="Rating Star with solid fill" id="414" name="Google Shape;414;p22"/>
          <p:cNvPicPr preferRelativeResize="0"/>
          <p:nvPr/>
        </p:nvPicPr>
        <p:blipFill rotWithShape="1">
          <a:blip r:embed="rId3">
            <a:alphaModFix/>
          </a:blip>
          <a:srcRect b="0" l="0" r="0" t="0"/>
          <a:stretch/>
        </p:blipFill>
        <p:spPr>
          <a:xfrm>
            <a:off x="9442109" y="3582720"/>
            <a:ext cx="1654257" cy="1461026"/>
          </a:xfrm>
          <a:prstGeom prst="rect">
            <a:avLst/>
          </a:prstGeom>
          <a:noFill/>
          <a:ln>
            <a:noFill/>
          </a:ln>
        </p:spPr>
      </p:pic>
      <p:pic>
        <p:nvPicPr>
          <p:cNvPr id="415" name="Google Shape;415;p22"/>
          <p:cNvPicPr preferRelativeResize="0"/>
          <p:nvPr/>
        </p:nvPicPr>
        <p:blipFill rotWithShape="1">
          <a:blip r:embed="rId4">
            <a:alphaModFix/>
          </a:blip>
          <a:srcRect b="0" l="0" r="0" t="0"/>
          <a:stretch/>
        </p:blipFill>
        <p:spPr>
          <a:xfrm>
            <a:off x="395573" y="6059956"/>
            <a:ext cx="1346141" cy="500401"/>
          </a:xfrm>
          <a:prstGeom prst="rect">
            <a:avLst/>
          </a:prstGeom>
          <a:noFill/>
          <a:ln>
            <a:noFill/>
          </a:ln>
        </p:spPr>
      </p:pic>
      <p:sp>
        <p:nvSpPr>
          <p:cNvPr id="416" name="Google Shape;416;p22"/>
          <p:cNvSpPr txBox="1"/>
          <p:nvPr/>
        </p:nvSpPr>
        <p:spPr>
          <a:xfrm>
            <a:off x="6345500" y="6140800"/>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1" lang="en-US" sz="1000" u="none" cap="none" strike="noStrike">
                <a:solidFill>
                  <a:schemeClr val="dk1"/>
                </a:solidFill>
                <a:highlight>
                  <a:schemeClr val="lt1"/>
                </a:highlight>
                <a:latin typeface="Times New Roman"/>
                <a:ea typeface="Times New Roman"/>
                <a:cs typeface="Times New Roman"/>
                <a:sym typeface="Times New Roman"/>
              </a:rPr>
              <a:t>(Suhail Doshi, 2023)</a:t>
            </a:r>
            <a:endParaRPr b="0" i="1" sz="1000" u="none" cap="none" strike="noStrike">
              <a:solidFill>
                <a:schemeClr val="dk1"/>
              </a:solidFill>
              <a:highlight>
                <a:schemeClr val="lt1"/>
              </a:highlight>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414"/>
                                        </p:tgtEl>
                                        <p:attrNameLst>
                                          <p:attrName>style.visibility</p:attrName>
                                        </p:attrNameLst>
                                      </p:cBhvr>
                                      <p:to>
                                        <p:strVal val="visible"/>
                                      </p:to>
                                    </p:set>
                                    <p:anim calcmode="lin" valueType="num">
                                      <p:cBhvr additive="base">
                                        <p:cTn dur="500"/>
                                        <p:tgtEl>
                                          <p:spTgt spid="414"/>
                                        </p:tgtEl>
                                        <p:attrNameLst>
                                          <p:attrName>ppt_w</p:attrName>
                                        </p:attrNameLst>
                                      </p:cBhvr>
                                      <p:tavLst>
                                        <p:tav fmla="" tm="0">
                                          <p:val>
                                            <p:strVal val="0"/>
                                          </p:val>
                                        </p:tav>
                                        <p:tav fmla="" tm="100000">
                                          <p:val>
                                            <p:strVal val="#ppt_w"/>
                                          </p:val>
                                        </p:tav>
                                      </p:tavLst>
                                    </p:anim>
                                    <p:anim calcmode="lin" valueType="num">
                                      <p:cBhvr additive="base">
                                        <p:cTn dur="500"/>
                                        <p:tgtEl>
                                          <p:spTgt spid="41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0" name="Shape 420"/>
        <p:cNvGrpSpPr/>
        <p:nvPr/>
      </p:nvGrpSpPr>
      <p:grpSpPr>
        <a:xfrm>
          <a:off x="0" y="0"/>
          <a:ext cx="0" cy="0"/>
          <a:chOff x="0" y="0"/>
          <a:chExt cx="0" cy="0"/>
        </a:xfrm>
      </p:grpSpPr>
      <p:sp>
        <p:nvSpPr>
          <p:cNvPr id="421" name="Google Shape;421;p2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22" name="Google Shape;422;p23"/>
          <p:cNvSpPr/>
          <p:nvPr/>
        </p:nvSpPr>
        <p:spPr>
          <a:xfrm>
            <a:off x="5139514" y="758953"/>
            <a:ext cx="7052486" cy="533095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23" name="Google Shape;423;p23"/>
          <p:cNvSpPr txBox="1"/>
          <p:nvPr>
            <p:ph type="title"/>
          </p:nvPr>
        </p:nvSpPr>
        <p:spPr>
          <a:xfrm>
            <a:off x="775113" y="915787"/>
            <a:ext cx="4016183" cy="125546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791A6"/>
              </a:buClr>
              <a:buSzPts val="4000"/>
              <a:buFont typeface="Corbel"/>
              <a:buNone/>
            </a:pPr>
            <a:r>
              <a:rPr lang="en-US" sz="4000">
                <a:solidFill>
                  <a:srgbClr val="2791A6"/>
                </a:solidFill>
              </a:rPr>
              <a:t>Revenue Metrics</a:t>
            </a:r>
            <a:endParaRPr/>
          </a:p>
        </p:txBody>
      </p:sp>
      <p:sp>
        <p:nvSpPr>
          <p:cNvPr id="424" name="Google Shape;424;p23"/>
          <p:cNvSpPr/>
          <p:nvPr/>
        </p:nvSpPr>
        <p:spPr>
          <a:xfrm>
            <a:off x="-7912" y="758952"/>
            <a:ext cx="384048" cy="533095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descr="Dollar with solid fill" id="425" name="Google Shape;425;p23"/>
          <p:cNvPicPr preferRelativeResize="0"/>
          <p:nvPr/>
        </p:nvPicPr>
        <p:blipFill rotWithShape="1">
          <a:blip r:embed="rId3">
            <a:alphaModFix/>
          </a:blip>
          <a:srcRect b="0" l="0" r="0" t="0"/>
          <a:stretch/>
        </p:blipFill>
        <p:spPr>
          <a:xfrm>
            <a:off x="680614" y="2311618"/>
            <a:ext cx="3778286" cy="3778286"/>
          </a:xfrm>
          <a:prstGeom prst="rect">
            <a:avLst/>
          </a:prstGeom>
          <a:noFill/>
          <a:ln>
            <a:noFill/>
          </a:ln>
        </p:spPr>
      </p:pic>
      <p:sp>
        <p:nvSpPr>
          <p:cNvPr id="426" name="Google Shape;426;p23"/>
          <p:cNvSpPr txBox="1"/>
          <p:nvPr>
            <p:ph idx="1" type="body"/>
          </p:nvPr>
        </p:nvSpPr>
        <p:spPr>
          <a:xfrm>
            <a:off x="5123692" y="768095"/>
            <a:ext cx="7052485" cy="5321809"/>
          </a:xfrm>
          <a:prstGeom prst="rect">
            <a:avLst/>
          </a:prstGeom>
          <a:noFill/>
          <a:ln>
            <a:noFill/>
          </a:ln>
        </p:spPr>
        <p:txBody>
          <a:bodyPr anchorCtr="0" anchor="t" bIns="45700" lIns="91425" spcFirstLastPara="1" rIns="91425" wrap="square" tIns="45700">
            <a:normAutofit/>
          </a:bodyPr>
          <a:lstStyle/>
          <a:p>
            <a:pPr indent="-93978" lvl="0" marL="182880" rtl="0" algn="l">
              <a:lnSpc>
                <a:spcPct val="90000"/>
              </a:lnSpc>
              <a:spcBef>
                <a:spcPts val="0"/>
              </a:spcBef>
              <a:spcAft>
                <a:spcPts val="0"/>
              </a:spcAft>
              <a:buSzPts val="1400"/>
              <a:buNone/>
            </a:pPr>
            <a:r>
              <a:t/>
            </a:r>
            <a:endParaRPr sz="1400">
              <a:solidFill>
                <a:srgbClr val="FFFFFF"/>
              </a:solidFill>
            </a:endParaRPr>
          </a:p>
          <a:p>
            <a:pPr indent="-182880" lvl="0" marL="182880" rtl="0" algn="l">
              <a:lnSpc>
                <a:spcPct val="140000"/>
              </a:lnSpc>
              <a:spcBef>
                <a:spcPts val="1200"/>
              </a:spcBef>
              <a:spcAft>
                <a:spcPts val="0"/>
              </a:spcAft>
              <a:buClr>
                <a:schemeClr val="lt1"/>
              </a:buClr>
              <a:buSzPts val="1800"/>
              <a:buChar char="●"/>
            </a:pPr>
            <a:r>
              <a:rPr lang="en-US" sz="1800">
                <a:solidFill>
                  <a:srgbClr val="FFFFFF"/>
                </a:solidFill>
              </a:rPr>
              <a:t>Measures the financial performance and profitability of your product.</a:t>
            </a:r>
            <a:endParaRPr/>
          </a:p>
          <a:p>
            <a:pPr indent="-182880" lvl="0" marL="182880" rtl="0" algn="l">
              <a:lnSpc>
                <a:spcPct val="140000"/>
              </a:lnSpc>
              <a:spcBef>
                <a:spcPts val="1200"/>
              </a:spcBef>
              <a:spcAft>
                <a:spcPts val="0"/>
              </a:spcAft>
              <a:buClr>
                <a:schemeClr val="lt1"/>
              </a:buClr>
              <a:buSzPts val="1800"/>
              <a:buChar char="●"/>
            </a:pPr>
            <a:r>
              <a:rPr lang="en-US" sz="1800">
                <a:solidFill>
                  <a:srgbClr val="FFFFFF"/>
                </a:solidFill>
              </a:rPr>
              <a:t>Indicates the financial health and sustainability of the business.</a:t>
            </a:r>
            <a:endParaRPr/>
          </a:p>
          <a:p>
            <a:pPr indent="-182880" lvl="0" marL="182880" rtl="0" algn="l">
              <a:lnSpc>
                <a:spcPct val="140000"/>
              </a:lnSpc>
              <a:spcBef>
                <a:spcPts val="1200"/>
              </a:spcBef>
              <a:spcAft>
                <a:spcPts val="0"/>
              </a:spcAft>
              <a:buClr>
                <a:schemeClr val="lt1"/>
              </a:buClr>
              <a:buSzPts val="1800"/>
              <a:buChar char="●"/>
            </a:pPr>
            <a:r>
              <a:rPr lang="en-US" sz="1800">
                <a:solidFill>
                  <a:srgbClr val="FFFFFF"/>
                </a:solidFill>
              </a:rPr>
              <a:t>Helps in making informed financial and strategic decisions.</a:t>
            </a:r>
            <a:endParaRPr/>
          </a:p>
          <a:p>
            <a:pPr indent="-182880" lvl="0" marL="182880" rtl="0" algn="l">
              <a:lnSpc>
                <a:spcPct val="140000"/>
              </a:lnSpc>
              <a:spcBef>
                <a:spcPts val="1200"/>
              </a:spcBef>
              <a:spcAft>
                <a:spcPts val="0"/>
              </a:spcAft>
              <a:buClr>
                <a:schemeClr val="lt1"/>
              </a:buClr>
              <a:buSzPts val="1800"/>
              <a:buChar char="●"/>
            </a:pPr>
            <a:r>
              <a:rPr lang="en-US" sz="1800">
                <a:solidFill>
                  <a:srgbClr val="FFFFFF"/>
                </a:solidFill>
              </a:rPr>
              <a:t>Key Metrics:</a:t>
            </a:r>
            <a:endParaRPr/>
          </a:p>
          <a:p>
            <a:pPr indent="-173036" lvl="0" marL="579438" rtl="0" algn="l">
              <a:lnSpc>
                <a:spcPct val="140000"/>
              </a:lnSpc>
              <a:spcBef>
                <a:spcPts val="1200"/>
              </a:spcBef>
              <a:spcAft>
                <a:spcPts val="0"/>
              </a:spcAft>
              <a:buClr>
                <a:schemeClr val="lt1"/>
              </a:buClr>
              <a:buSzPts val="1800"/>
              <a:buFont typeface="Noto Sans Symbols"/>
              <a:buChar char="⮚"/>
            </a:pPr>
            <a:r>
              <a:rPr lang="en-US" sz="1800">
                <a:solidFill>
                  <a:srgbClr val="FFFFFF"/>
                </a:solidFill>
              </a:rPr>
              <a:t> </a:t>
            </a:r>
            <a:r>
              <a:rPr i="1" lang="en-US" sz="1800">
                <a:solidFill>
                  <a:srgbClr val="FFFFFF"/>
                </a:solidFill>
              </a:rPr>
              <a:t>Average Revenue Per User (ARPU): </a:t>
            </a:r>
            <a:r>
              <a:rPr lang="en-US" sz="1800">
                <a:solidFill>
                  <a:srgbClr val="FFFFFF"/>
                </a:solidFill>
              </a:rPr>
              <a:t>Total revenue divided by the number of users.</a:t>
            </a:r>
            <a:endParaRPr/>
          </a:p>
          <a:p>
            <a:pPr indent="-173036" lvl="0" marL="579438" rtl="0" algn="l">
              <a:lnSpc>
                <a:spcPct val="140000"/>
              </a:lnSpc>
              <a:spcBef>
                <a:spcPts val="1200"/>
              </a:spcBef>
              <a:spcAft>
                <a:spcPts val="0"/>
              </a:spcAft>
              <a:buClr>
                <a:schemeClr val="lt1"/>
              </a:buClr>
              <a:buSzPts val="1800"/>
              <a:buFont typeface="Noto Sans Symbols"/>
              <a:buChar char="⮚"/>
            </a:pPr>
            <a:r>
              <a:rPr lang="en-US" sz="1800">
                <a:solidFill>
                  <a:srgbClr val="FFFFFF"/>
                </a:solidFill>
              </a:rPr>
              <a:t> </a:t>
            </a:r>
            <a:r>
              <a:rPr i="1" lang="en-US" sz="1800">
                <a:solidFill>
                  <a:srgbClr val="FFFFFF"/>
                </a:solidFill>
              </a:rPr>
              <a:t>Customer Lifetime Value (LTV): </a:t>
            </a:r>
            <a:r>
              <a:rPr lang="en-US" sz="1800">
                <a:solidFill>
                  <a:srgbClr val="FFFFFF"/>
                </a:solidFill>
              </a:rPr>
              <a:t>Total revenue expected from a customer over their lifetime.</a:t>
            </a:r>
            <a:endParaRPr/>
          </a:p>
          <a:p>
            <a:pPr indent="-173036" lvl="0" marL="579438" rtl="0" algn="l">
              <a:lnSpc>
                <a:spcPct val="140000"/>
              </a:lnSpc>
              <a:spcBef>
                <a:spcPts val="1200"/>
              </a:spcBef>
              <a:spcAft>
                <a:spcPts val="0"/>
              </a:spcAft>
              <a:buClr>
                <a:schemeClr val="lt1"/>
              </a:buClr>
              <a:buSzPts val="1800"/>
              <a:buFont typeface="Noto Sans Symbols"/>
              <a:buChar char="⮚"/>
            </a:pPr>
            <a:r>
              <a:rPr lang="en-US" sz="1800">
                <a:solidFill>
                  <a:srgbClr val="FFFFFF"/>
                </a:solidFill>
              </a:rPr>
              <a:t> </a:t>
            </a:r>
            <a:r>
              <a:rPr i="1" lang="en-US" sz="1800">
                <a:solidFill>
                  <a:srgbClr val="FFFFFF"/>
                </a:solidFill>
              </a:rPr>
              <a:t>Monthly Recurring Revenue (MRR): </a:t>
            </a:r>
            <a:r>
              <a:rPr lang="en-US" sz="1800">
                <a:solidFill>
                  <a:srgbClr val="FFFFFF"/>
                </a:solidFill>
              </a:rPr>
              <a:t>Predictable revenue expected every month.</a:t>
            </a:r>
            <a:endParaRPr/>
          </a:p>
        </p:txBody>
      </p:sp>
      <p:pic>
        <p:nvPicPr>
          <p:cNvPr id="427" name="Google Shape;427;p23"/>
          <p:cNvPicPr preferRelativeResize="0"/>
          <p:nvPr/>
        </p:nvPicPr>
        <p:blipFill rotWithShape="1">
          <a:blip r:embed="rId4">
            <a:alphaModFix/>
          </a:blip>
          <a:srcRect b="0" l="0" r="0" t="0"/>
          <a:stretch/>
        </p:blipFill>
        <p:spPr>
          <a:xfrm>
            <a:off x="775113" y="293917"/>
            <a:ext cx="1484112" cy="551689"/>
          </a:xfrm>
          <a:prstGeom prst="rect">
            <a:avLst/>
          </a:prstGeom>
          <a:noFill/>
          <a:ln>
            <a:noFill/>
          </a:ln>
        </p:spPr>
      </p:pic>
      <p:sp>
        <p:nvSpPr>
          <p:cNvPr id="428" name="Google Shape;428;p23"/>
          <p:cNvSpPr txBox="1"/>
          <p:nvPr/>
        </p:nvSpPr>
        <p:spPr>
          <a:xfrm>
            <a:off x="10055125" y="6223450"/>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1" lang="en-US" sz="1000" u="none" cap="none" strike="noStrike">
                <a:solidFill>
                  <a:schemeClr val="dk1"/>
                </a:solidFill>
                <a:highlight>
                  <a:schemeClr val="lt1"/>
                </a:highlight>
                <a:latin typeface="Times New Roman"/>
                <a:ea typeface="Times New Roman"/>
                <a:cs typeface="Times New Roman"/>
                <a:sym typeface="Times New Roman"/>
              </a:rPr>
              <a:t>(Suhail Doshi, 2023)</a:t>
            </a:r>
            <a:endParaRPr b="0" i="1" sz="1000" u="none" cap="none" strike="noStrike">
              <a:solidFill>
                <a:schemeClr val="dk1"/>
              </a:solidFill>
              <a:highlight>
                <a:schemeClr val="lt1"/>
              </a:highlight>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822"/>
                                        <p:tgtEl>
                                          <p:spTgt spid="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3" name="Shape 433"/>
        <p:cNvGrpSpPr/>
        <p:nvPr/>
      </p:nvGrpSpPr>
      <p:grpSpPr>
        <a:xfrm>
          <a:off x="0" y="0"/>
          <a:ext cx="0" cy="0"/>
          <a:chOff x="0" y="0"/>
          <a:chExt cx="0" cy="0"/>
        </a:xfrm>
      </p:grpSpPr>
      <p:sp>
        <p:nvSpPr>
          <p:cNvPr id="434" name="Google Shape;434;p24"/>
          <p:cNvSpPr/>
          <p:nvPr/>
        </p:nvSpPr>
        <p:spPr>
          <a:xfrm>
            <a:off x="0" y="0"/>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35" name="Google Shape;435;p24"/>
          <p:cNvSpPr/>
          <p:nvPr/>
        </p:nvSpPr>
        <p:spPr>
          <a:xfrm>
            <a:off x="0" y="3557974"/>
            <a:ext cx="11707367" cy="2538026"/>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36" name="Google Shape;436;p24"/>
          <p:cNvSpPr txBox="1"/>
          <p:nvPr>
            <p:ph type="ctrTitle"/>
          </p:nvPr>
        </p:nvSpPr>
        <p:spPr>
          <a:xfrm>
            <a:off x="1098877" y="4033245"/>
            <a:ext cx="10210862" cy="132622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5900"/>
              <a:buFont typeface="Corbel"/>
              <a:buNone/>
            </a:pPr>
            <a:r>
              <a:rPr lang="en-US"/>
              <a:t>How to build the future?</a:t>
            </a:r>
            <a:endParaRPr/>
          </a:p>
        </p:txBody>
      </p:sp>
      <p:pic>
        <p:nvPicPr>
          <p:cNvPr descr="Building Brick Wall with solid fill" id="437" name="Google Shape;437;p24"/>
          <p:cNvPicPr preferRelativeResize="0"/>
          <p:nvPr/>
        </p:nvPicPr>
        <p:blipFill rotWithShape="1">
          <a:blip r:embed="rId3">
            <a:alphaModFix/>
          </a:blip>
          <a:srcRect b="0" l="0" r="0" t="0"/>
          <a:stretch/>
        </p:blipFill>
        <p:spPr>
          <a:xfrm>
            <a:off x="4950297" y="498629"/>
            <a:ext cx="2754421" cy="2754421"/>
          </a:xfrm>
          <a:prstGeom prst="rect">
            <a:avLst/>
          </a:prstGeom>
          <a:noFill/>
          <a:ln>
            <a:noFill/>
          </a:ln>
        </p:spPr>
      </p:pic>
      <p:pic>
        <p:nvPicPr>
          <p:cNvPr id="438" name="Google Shape;438;p24"/>
          <p:cNvPicPr preferRelativeResize="0"/>
          <p:nvPr/>
        </p:nvPicPr>
        <p:blipFill rotWithShape="1">
          <a:blip r:embed="rId4">
            <a:alphaModFix/>
          </a:blip>
          <a:srcRect b="0" l="0" r="0" t="0"/>
          <a:stretch/>
        </p:blipFill>
        <p:spPr>
          <a:xfrm>
            <a:off x="738210" y="353023"/>
            <a:ext cx="1569561" cy="5834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25"/>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600"/>
              <a:buFont typeface="Corbel"/>
              <a:buNone/>
            </a:pPr>
            <a:r>
              <a:rPr lang="en-US"/>
              <a:t>How to build the future?</a:t>
            </a:r>
            <a:endParaRPr/>
          </a:p>
        </p:txBody>
      </p:sp>
      <p:sp>
        <p:nvSpPr>
          <p:cNvPr id="444" name="Google Shape;444;p25"/>
          <p:cNvSpPr txBox="1"/>
          <p:nvPr>
            <p:ph idx="1" type="body"/>
          </p:nvPr>
        </p:nvSpPr>
        <p:spPr>
          <a:xfrm>
            <a:off x="3880269" y="875304"/>
            <a:ext cx="3474720" cy="80772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2600"/>
              <a:buNone/>
            </a:pPr>
            <a:r>
              <a:rPr lang="en-US" sz="2600">
                <a:solidFill>
                  <a:srgbClr val="2791A6"/>
                </a:solidFill>
              </a:rPr>
              <a:t>Start with a big vision </a:t>
            </a:r>
            <a:endParaRPr/>
          </a:p>
        </p:txBody>
      </p:sp>
      <p:sp>
        <p:nvSpPr>
          <p:cNvPr id="445" name="Google Shape;445;p25"/>
          <p:cNvSpPr txBox="1"/>
          <p:nvPr>
            <p:ph idx="2" type="body"/>
          </p:nvPr>
        </p:nvSpPr>
        <p:spPr>
          <a:xfrm>
            <a:off x="4105828" y="1840039"/>
            <a:ext cx="3474720" cy="4023360"/>
          </a:xfrm>
          <a:prstGeom prst="rect">
            <a:avLst/>
          </a:prstGeom>
          <a:noFill/>
          <a:ln>
            <a:noFill/>
          </a:ln>
        </p:spPr>
        <p:txBody>
          <a:bodyPr anchorCtr="0" anchor="ctr" bIns="45700" lIns="91425" spcFirstLastPara="1" rIns="91425" wrap="square" tIns="45700">
            <a:noAutofit/>
          </a:bodyPr>
          <a:lstStyle/>
          <a:p>
            <a:pPr indent="-182880" lvl="0" marL="182880" rtl="0" algn="l">
              <a:lnSpc>
                <a:spcPct val="90000"/>
              </a:lnSpc>
              <a:spcBef>
                <a:spcPts val="0"/>
              </a:spcBef>
              <a:spcAft>
                <a:spcPts val="0"/>
              </a:spcAft>
              <a:buSzPts val="2400"/>
              <a:buChar char="●"/>
            </a:pPr>
            <a:r>
              <a:rPr lang="en-US" sz="2400"/>
              <a:t>Embrace long-term thinking</a:t>
            </a:r>
            <a:endParaRPr/>
          </a:p>
          <a:p>
            <a:pPr indent="-182880" lvl="0" marL="182880" rtl="0" algn="l">
              <a:lnSpc>
                <a:spcPct val="90000"/>
              </a:lnSpc>
              <a:spcBef>
                <a:spcPts val="1200"/>
              </a:spcBef>
              <a:spcAft>
                <a:spcPts val="0"/>
              </a:spcAft>
              <a:buSzPts val="2400"/>
              <a:buChar char="●"/>
            </a:pPr>
            <a:r>
              <a:rPr lang="en-US" sz="2400"/>
              <a:t>Focus on visionary goals that may take years to achieve.</a:t>
            </a:r>
            <a:endParaRPr/>
          </a:p>
          <a:p>
            <a:pPr indent="-182880" lvl="0" marL="182880" rtl="0" algn="l">
              <a:lnSpc>
                <a:spcPct val="90000"/>
              </a:lnSpc>
              <a:spcBef>
                <a:spcPts val="1200"/>
              </a:spcBef>
              <a:spcAft>
                <a:spcPts val="0"/>
              </a:spcAft>
              <a:buSzPts val="2400"/>
              <a:buChar char="●"/>
            </a:pPr>
            <a:r>
              <a:rPr lang="en-US" sz="2400"/>
              <a:t>Look beyond immediate trends and think about lasting impact.</a:t>
            </a:r>
            <a:endParaRPr/>
          </a:p>
        </p:txBody>
      </p:sp>
      <p:sp>
        <p:nvSpPr>
          <p:cNvPr id="446" name="Google Shape;446;p25"/>
          <p:cNvSpPr txBox="1"/>
          <p:nvPr>
            <p:ph idx="3" type="body"/>
          </p:nvPr>
        </p:nvSpPr>
        <p:spPr>
          <a:xfrm>
            <a:off x="7818463" y="1023586"/>
            <a:ext cx="3474720" cy="81317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2400"/>
              <a:buNone/>
            </a:pPr>
            <a:r>
              <a:rPr lang="en-US" sz="2400">
                <a:solidFill>
                  <a:srgbClr val="2791A6"/>
                </a:solidFill>
              </a:rPr>
              <a:t>Focus on solving real problems</a:t>
            </a:r>
            <a:endParaRPr/>
          </a:p>
        </p:txBody>
      </p:sp>
      <p:sp>
        <p:nvSpPr>
          <p:cNvPr id="447" name="Google Shape;447;p25"/>
          <p:cNvSpPr txBox="1"/>
          <p:nvPr>
            <p:ph idx="4" type="body"/>
          </p:nvPr>
        </p:nvSpPr>
        <p:spPr>
          <a:xfrm>
            <a:off x="7818463" y="1930936"/>
            <a:ext cx="3474720" cy="4023360"/>
          </a:xfrm>
          <a:prstGeom prst="rect">
            <a:avLst/>
          </a:prstGeom>
          <a:noFill/>
          <a:ln>
            <a:noFill/>
          </a:ln>
        </p:spPr>
        <p:txBody>
          <a:bodyPr anchorCtr="0" anchor="ctr" bIns="45700" lIns="91425" spcFirstLastPara="1" rIns="91425" wrap="square" tIns="45700">
            <a:normAutofit/>
          </a:bodyPr>
          <a:lstStyle/>
          <a:p>
            <a:pPr indent="-182880" lvl="0" marL="182880" rtl="0" algn="l">
              <a:lnSpc>
                <a:spcPct val="90000"/>
              </a:lnSpc>
              <a:spcBef>
                <a:spcPts val="0"/>
              </a:spcBef>
              <a:spcAft>
                <a:spcPts val="0"/>
              </a:spcAft>
              <a:buSzPts val="2200"/>
              <a:buChar char="●"/>
            </a:pPr>
            <a:r>
              <a:rPr lang="en-US" sz="2200"/>
              <a:t>Successful startups are those that solve real problems for real people. </a:t>
            </a:r>
            <a:endParaRPr/>
          </a:p>
          <a:p>
            <a:pPr indent="-182880" lvl="0" marL="182880" rtl="0" algn="l">
              <a:lnSpc>
                <a:spcPct val="90000"/>
              </a:lnSpc>
              <a:spcBef>
                <a:spcPts val="1200"/>
              </a:spcBef>
              <a:spcAft>
                <a:spcPts val="0"/>
              </a:spcAft>
              <a:buSzPts val="2200"/>
              <a:buChar char="●"/>
            </a:pPr>
            <a:r>
              <a:rPr lang="en-US" sz="2200"/>
              <a:t>Identify a problem that needs solving and focus on creating a solution that works.</a:t>
            </a:r>
            <a:endParaRPr/>
          </a:p>
          <a:p>
            <a:pPr indent="-182880" lvl="0" marL="182880" rtl="0" algn="l">
              <a:lnSpc>
                <a:spcPct val="90000"/>
              </a:lnSpc>
              <a:spcBef>
                <a:spcPts val="1200"/>
              </a:spcBef>
              <a:spcAft>
                <a:spcPts val="0"/>
              </a:spcAft>
              <a:buSzPts val="2200"/>
              <a:buChar char="●"/>
            </a:pPr>
            <a:r>
              <a:rPr lang="en-US" sz="2200"/>
              <a:t>Identify areas ripe for disruption with unmet needs.</a:t>
            </a:r>
            <a:endParaRPr/>
          </a:p>
        </p:txBody>
      </p:sp>
      <p:pic>
        <p:nvPicPr>
          <p:cNvPr id="448" name="Google Shape;448;p25"/>
          <p:cNvPicPr preferRelativeResize="0"/>
          <p:nvPr/>
        </p:nvPicPr>
        <p:blipFill rotWithShape="1">
          <a:blip r:embed="rId3">
            <a:alphaModFix/>
          </a:blip>
          <a:srcRect b="0" l="0" r="0" t="0"/>
          <a:stretch/>
        </p:blipFill>
        <p:spPr>
          <a:xfrm>
            <a:off x="827747" y="121346"/>
            <a:ext cx="1569563" cy="583453"/>
          </a:xfrm>
          <a:prstGeom prst="rect">
            <a:avLst/>
          </a:prstGeom>
          <a:noFill/>
          <a:ln>
            <a:noFill/>
          </a:ln>
        </p:spPr>
      </p:pic>
      <p:sp>
        <p:nvSpPr>
          <p:cNvPr id="449" name="Google Shape;449;p25"/>
          <p:cNvSpPr txBox="1"/>
          <p:nvPr/>
        </p:nvSpPr>
        <p:spPr>
          <a:xfrm>
            <a:off x="6858000" y="5954300"/>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1" lang="en-US" sz="1000" u="none" cap="none" strike="noStrike">
                <a:solidFill>
                  <a:schemeClr val="dk1"/>
                </a:solidFill>
                <a:highlight>
                  <a:schemeClr val="lt1"/>
                </a:highlight>
                <a:latin typeface="Times New Roman"/>
                <a:ea typeface="Times New Roman"/>
                <a:cs typeface="Times New Roman"/>
                <a:sym typeface="Times New Roman"/>
              </a:rPr>
              <a:t>(Sam Altman, 2023)</a:t>
            </a:r>
            <a:endParaRPr b="0" i="1" sz="1000" u="none" cap="none" strike="noStrike">
              <a:solidFill>
                <a:schemeClr val="dk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453" name="Shape 453"/>
        <p:cNvGrpSpPr/>
        <p:nvPr/>
      </p:nvGrpSpPr>
      <p:grpSpPr>
        <a:xfrm>
          <a:off x="0" y="0"/>
          <a:ext cx="0" cy="0"/>
          <a:chOff x="0" y="0"/>
          <a:chExt cx="0" cy="0"/>
        </a:xfrm>
      </p:grpSpPr>
      <p:sp>
        <p:nvSpPr>
          <p:cNvPr id="454" name="Google Shape;454;p26"/>
          <p:cNvSpPr/>
          <p:nvPr/>
        </p:nvSpPr>
        <p:spPr>
          <a:xfrm>
            <a:off x="1" y="758952"/>
            <a:ext cx="3443590" cy="533095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55" name="Google Shape;455;p26"/>
          <p:cNvSpPr/>
          <p:nvPr/>
        </p:nvSpPr>
        <p:spPr>
          <a:xfrm>
            <a:off x="11815864" y="758952"/>
            <a:ext cx="384048" cy="533095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56" name="Google Shape;456;p26"/>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57" name="Google Shape;457;p26"/>
          <p:cNvSpPr/>
          <p:nvPr/>
        </p:nvSpPr>
        <p:spPr>
          <a:xfrm>
            <a:off x="0" y="758952"/>
            <a:ext cx="8008542" cy="5330952"/>
          </a:xfrm>
          <a:prstGeom prst="rect">
            <a:avLst/>
          </a:prstGeom>
          <a:solidFill>
            <a:srgbClr val="6666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58" name="Google Shape;458;p26"/>
          <p:cNvSpPr/>
          <p:nvPr/>
        </p:nvSpPr>
        <p:spPr>
          <a:xfrm>
            <a:off x="8136729" y="757325"/>
            <a:ext cx="3549144" cy="532932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59" name="Google Shape;459;p26"/>
          <p:cNvSpPr txBox="1"/>
          <p:nvPr>
            <p:ph type="title"/>
          </p:nvPr>
        </p:nvSpPr>
        <p:spPr>
          <a:xfrm>
            <a:off x="8389648"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000"/>
              <a:buFont typeface="Corbel"/>
              <a:buNone/>
            </a:pPr>
            <a:r>
              <a:rPr lang="en-US" sz="4000">
                <a:latin typeface="Times New Roman"/>
                <a:ea typeface="Times New Roman"/>
                <a:cs typeface="Times New Roman"/>
                <a:sym typeface="Times New Roman"/>
              </a:rPr>
              <a:t>How to build the future?</a:t>
            </a:r>
            <a:endParaRPr>
              <a:latin typeface="Times New Roman"/>
              <a:ea typeface="Times New Roman"/>
              <a:cs typeface="Times New Roman"/>
              <a:sym typeface="Times New Roman"/>
            </a:endParaRPr>
          </a:p>
        </p:txBody>
      </p:sp>
      <p:sp>
        <p:nvSpPr>
          <p:cNvPr id="460" name="Google Shape;460;p26"/>
          <p:cNvSpPr/>
          <p:nvPr/>
        </p:nvSpPr>
        <p:spPr>
          <a:xfrm>
            <a:off x="11814060" y="758952"/>
            <a:ext cx="384048" cy="533095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61" name="Google Shape;461;p26"/>
          <p:cNvSpPr/>
          <p:nvPr/>
        </p:nvSpPr>
        <p:spPr>
          <a:xfrm>
            <a:off x="914561" y="1430020"/>
            <a:ext cx="2833735" cy="65871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Times New Roman"/>
                <a:ea typeface="Times New Roman"/>
                <a:cs typeface="Times New Roman"/>
                <a:sym typeface="Times New Roman"/>
              </a:rPr>
              <a:t>Build a great team</a:t>
            </a:r>
            <a:endParaRPr b="0" i="0" sz="2400" u="none" cap="none" strike="noStrike">
              <a:solidFill>
                <a:schemeClr val="lt1"/>
              </a:solidFill>
              <a:latin typeface="Times New Roman"/>
              <a:ea typeface="Times New Roman"/>
              <a:cs typeface="Times New Roman"/>
              <a:sym typeface="Times New Roman"/>
            </a:endParaRPr>
          </a:p>
        </p:txBody>
      </p:sp>
      <p:sp>
        <p:nvSpPr>
          <p:cNvPr id="462" name="Google Shape;462;p26"/>
          <p:cNvSpPr/>
          <p:nvPr/>
        </p:nvSpPr>
        <p:spPr>
          <a:xfrm>
            <a:off x="854871" y="2371822"/>
            <a:ext cx="3231476" cy="3714827"/>
          </a:xfrm>
          <a:prstGeom prst="rect">
            <a:avLst/>
          </a:prstGeom>
          <a:noFill/>
          <a:ln>
            <a:noFill/>
          </a:ln>
        </p:spPr>
        <p:txBody>
          <a:bodyPr anchorCtr="0" anchor="t" bIns="45700" lIns="91425" spcFirstLastPara="1" rIns="91425" wrap="square" tIns="45700">
            <a:normAutofit/>
          </a:bodyPr>
          <a:lstStyle/>
          <a:p>
            <a:pPr indent="-285750" lvl="0" marL="285750" marR="0" rtl="0" algn="l">
              <a:lnSpc>
                <a:spcPct val="150000"/>
              </a:lnSpc>
              <a:spcBef>
                <a:spcPts val="0"/>
              </a:spcBef>
              <a:spcAft>
                <a:spcPts val="0"/>
              </a:spcAft>
              <a:buClr>
                <a:schemeClr val="lt1"/>
              </a:buClr>
              <a:buSzPts val="1600"/>
              <a:buFont typeface="Times New Roman"/>
              <a:buChar char="•"/>
            </a:pPr>
            <a:r>
              <a:rPr b="0" i="0" lang="en-US" sz="1600" u="none" cap="none" strike="noStrike">
                <a:solidFill>
                  <a:schemeClr val="lt1"/>
                </a:solidFill>
                <a:latin typeface="Times New Roman"/>
                <a:ea typeface="Times New Roman"/>
                <a:cs typeface="Times New Roman"/>
                <a:sym typeface="Times New Roman"/>
              </a:rPr>
              <a:t>Look for people who are passionate, skilled, and committed to your vision.</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600"/>
              </a:spcBef>
              <a:spcAft>
                <a:spcPts val="0"/>
              </a:spcAft>
              <a:buClr>
                <a:schemeClr val="lt1"/>
              </a:buClr>
              <a:buSzPts val="1600"/>
              <a:buFont typeface="Times New Roman"/>
              <a:buChar char="•"/>
            </a:pPr>
            <a:r>
              <a:rPr b="0" i="0" lang="en-US" sz="1600" u="none" cap="none" strike="noStrike">
                <a:solidFill>
                  <a:schemeClr val="lt1"/>
                </a:solidFill>
                <a:latin typeface="Times New Roman"/>
                <a:ea typeface="Times New Roman"/>
                <a:cs typeface="Times New Roman"/>
                <a:sym typeface="Times New Roman"/>
              </a:rPr>
              <a:t>Trust and empower team members to take ownership of their work.</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600"/>
              </a:spcBef>
              <a:spcAft>
                <a:spcPts val="0"/>
              </a:spcAft>
              <a:buClr>
                <a:schemeClr val="lt1"/>
              </a:buClr>
              <a:buSzPts val="1600"/>
              <a:buFont typeface="Times New Roman"/>
              <a:buChar char="•"/>
            </a:pPr>
            <a:r>
              <a:rPr b="0" i="0" lang="en-US" sz="1600" u="none" cap="none" strike="noStrike">
                <a:solidFill>
                  <a:schemeClr val="lt1"/>
                </a:solidFill>
                <a:latin typeface="Times New Roman"/>
                <a:ea typeface="Times New Roman"/>
                <a:cs typeface="Times New Roman"/>
                <a:sym typeface="Times New Roman"/>
              </a:rPr>
              <a:t>Ensure the team has a mix of skills and perspectives.</a:t>
            </a:r>
            <a:br>
              <a:rPr b="0" i="0" lang="en-US" sz="1458" u="none" cap="none" strike="noStrike">
                <a:solidFill>
                  <a:schemeClr val="lt1"/>
                </a:solidFill>
                <a:latin typeface="Times New Roman"/>
                <a:ea typeface="Times New Roman"/>
                <a:cs typeface="Times New Roman"/>
                <a:sym typeface="Times New Roman"/>
              </a:rPr>
            </a:br>
            <a:endParaRPr b="0" i="0" sz="1800" u="none" cap="none" strike="noStrike">
              <a:solidFill>
                <a:schemeClr val="lt1"/>
              </a:solidFill>
              <a:latin typeface="Times New Roman"/>
              <a:ea typeface="Times New Roman"/>
              <a:cs typeface="Times New Roman"/>
              <a:sym typeface="Times New Roman"/>
            </a:endParaRPr>
          </a:p>
        </p:txBody>
      </p:sp>
      <p:sp>
        <p:nvSpPr>
          <p:cNvPr id="463" name="Google Shape;463;p26"/>
          <p:cNvSpPr/>
          <p:nvPr/>
        </p:nvSpPr>
        <p:spPr>
          <a:xfrm>
            <a:off x="4572237" y="1320643"/>
            <a:ext cx="2833735" cy="6631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Times New Roman"/>
                <a:ea typeface="Times New Roman"/>
                <a:cs typeface="Times New Roman"/>
                <a:sym typeface="Times New Roman"/>
              </a:rPr>
              <a:t>Technological Advancements</a:t>
            </a:r>
            <a:endParaRPr b="0" i="0" sz="2400" u="none" cap="none" strike="noStrike">
              <a:solidFill>
                <a:schemeClr val="lt1"/>
              </a:solidFill>
              <a:latin typeface="Times New Roman"/>
              <a:ea typeface="Times New Roman"/>
              <a:cs typeface="Times New Roman"/>
              <a:sym typeface="Times New Roman"/>
            </a:endParaRPr>
          </a:p>
        </p:txBody>
      </p:sp>
      <p:sp>
        <p:nvSpPr>
          <p:cNvPr id="464" name="Google Shape;464;p26"/>
          <p:cNvSpPr/>
          <p:nvPr/>
        </p:nvSpPr>
        <p:spPr>
          <a:xfrm>
            <a:off x="4440182" y="2088739"/>
            <a:ext cx="3097847" cy="399791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rgbClr val="000000"/>
              </a:buClr>
              <a:buSzPts val="1348"/>
              <a:buFont typeface="Arial"/>
              <a:buNone/>
            </a:pPr>
            <a:r>
              <a:t/>
            </a:r>
            <a:endParaRPr b="0" i="0" sz="1348" u="none" cap="none" strike="noStrike">
              <a:solidFill>
                <a:schemeClr val="lt1"/>
              </a:solidFill>
              <a:latin typeface="Times New Roman"/>
              <a:ea typeface="Times New Roman"/>
              <a:cs typeface="Times New Roman"/>
              <a:sym typeface="Times New Roman"/>
            </a:endParaRPr>
          </a:p>
          <a:p>
            <a:pPr indent="-285750" lvl="0" marL="285750" marR="0" rtl="0" algn="l">
              <a:lnSpc>
                <a:spcPct val="130000"/>
              </a:lnSpc>
              <a:spcBef>
                <a:spcPts val="600"/>
              </a:spcBef>
              <a:spcAft>
                <a:spcPts val="0"/>
              </a:spcAft>
              <a:buClr>
                <a:schemeClr val="lt1"/>
              </a:buClr>
              <a:buSzPts val="1572"/>
              <a:buFont typeface="Times New Roman"/>
              <a:buChar char="•"/>
            </a:pPr>
            <a:r>
              <a:rPr b="0" i="0" lang="en-US" sz="1572" u="none" cap="none" strike="noStrike">
                <a:solidFill>
                  <a:schemeClr val="lt1"/>
                </a:solidFill>
                <a:latin typeface="Times New Roman"/>
                <a:ea typeface="Times New Roman"/>
                <a:cs typeface="Times New Roman"/>
                <a:sym typeface="Times New Roman"/>
              </a:rPr>
              <a:t>Leverage emerging technologies to solve problems in new ways.</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30000"/>
              </a:lnSpc>
              <a:spcBef>
                <a:spcPts val="600"/>
              </a:spcBef>
              <a:spcAft>
                <a:spcPts val="0"/>
              </a:spcAft>
              <a:buClr>
                <a:schemeClr val="lt1"/>
              </a:buClr>
              <a:buSzPts val="1572"/>
              <a:buFont typeface="Times New Roman"/>
              <a:buChar char="•"/>
            </a:pPr>
            <a:r>
              <a:rPr b="0" i="0" lang="en-US" sz="1572" u="none" cap="none" strike="noStrike">
                <a:solidFill>
                  <a:schemeClr val="lt1"/>
                </a:solidFill>
                <a:latin typeface="Times New Roman"/>
                <a:ea typeface="Times New Roman"/>
                <a:cs typeface="Times New Roman"/>
                <a:sym typeface="Times New Roman"/>
              </a:rPr>
              <a:t>Stay updated on technological trends and breakthroughs.</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30000"/>
              </a:lnSpc>
              <a:spcBef>
                <a:spcPts val="600"/>
              </a:spcBef>
              <a:spcAft>
                <a:spcPts val="0"/>
              </a:spcAft>
              <a:buClr>
                <a:schemeClr val="lt1"/>
              </a:buClr>
              <a:buSzPts val="1572"/>
              <a:buFont typeface="Times New Roman"/>
              <a:buChar char="•"/>
            </a:pPr>
            <a:r>
              <a:rPr b="0" i="0" lang="en-US" sz="1572" u="none" cap="none" strike="noStrike">
                <a:solidFill>
                  <a:schemeClr val="lt1"/>
                </a:solidFill>
                <a:latin typeface="Times New Roman"/>
                <a:ea typeface="Times New Roman"/>
                <a:cs typeface="Times New Roman"/>
                <a:sym typeface="Times New Roman"/>
              </a:rPr>
              <a:t>Use automation and time-saving tools, improved communication and collaboration tools, and increased accessibility</a:t>
            </a:r>
            <a:br>
              <a:rPr b="0" i="0" lang="en-US" sz="1348" u="none" cap="none" strike="noStrike">
                <a:solidFill>
                  <a:schemeClr val="lt1"/>
                </a:solidFill>
                <a:latin typeface="Times New Roman"/>
                <a:ea typeface="Times New Roman"/>
                <a:cs typeface="Times New Roman"/>
                <a:sym typeface="Times New Roman"/>
              </a:rPr>
            </a:br>
            <a:endParaRPr b="0" i="0" sz="1665" u="none" cap="none" strike="noStrike">
              <a:solidFill>
                <a:schemeClr val="lt1"/>
              </a:solidFill>
              <a:latin typeface="Times New Roman"/>
              <a:ea typeface="Times New Roman"/>
              <a:cs typeface="Times New Roman"/>
              <a:sym typeface="Times New Roman"/>
            </a:endParaRPr>
          </a:p>
        </p:txBody>
      </p:sp>
      <p:pic>
        <p:nvPicPr>
          <p:cNvPr id="465" name="Google Shape;465;p26"/>
          <p:cNvPicPr preferRelativeResize="0"/>
          <p:nvPr/>
        </p:nvPicPr>
        <p:blipFill rotWithShape="1">
          <a:blip r:embed="rId3">
            <a:alphaModFix/>
          </a:blip>
          <a:srcRect b="0" l="0" r="0" t="0"/>
          <a:stretch/>
        </p:blipFill>
        <p:spPr>
          <a:xfrm>
            <a:off x="9911301" y="6139569"/>
            <a:ext cx="1584075" cy="588848"/>
          </a:xfrm>
          <a:prstGeom prst="rect">
            <a:avLst/>
          </a:prstGeom>
          <a:noFill/>
          <a:ln>
            <a:noFill/>
          </a:ln>
        </p:spPr>
      </p:pic>
      <p:sp>
        <p:nvSpPr>
          <p:cNvPr id="466" name="Google Shape;466;p26"/>
          <p:cNvSpPr txBox="1"/>
          <p:nvPr/>
        </p:nvSpPr>
        <p:spPr>
          <a:xfrm>
            <a:off x="6272300" y="5725025"/>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1" lang="en-US" sz="1000" u="none" cap="none" strike="noStrike">
                <a:solidFill>
                  <a:schemeClr val="lt1"/>
                </a:solidFill>
                <a:highlight>
                  <a:srgbClr val="666666"/>
                </a:highlight>
                <a:latin typeface="Times New Roman"/>
                <a:ea typeface="Times New Roman"/>
                <a:cs typeface="Times New Roman"/>
                <a:sym typeface="Times New Roman"/>
              </a:rPr>
              <a:t>(Sam Altman, 2023)</a:t>
            </a:r>
            <a:endParaRPr b="0" i="1" sz="1000" u="none" cap="none" strike="noStrike">
              <a:solidFill>
                <a:schemeClr val="lt1"/>
              </a:solidFill>
              <a:highlight>
                <a:srgbClr val="666666"/>
              </a:highlight>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0" name="Shape 470"/>
        <p:cNvGrpSpPr/>
        <p:nvPr/>
      </p:nvGrpSpPr>
      <p:grpSpPr>
        <a:xfrm>
          <a:off x="0" y="0"/>
          <a:ext cx="0" cy="0"/>
          <a:chOff x="0" y="0"/>
          <a:chExt cx="0" cy="0"/>
        </a:xfrm>
      </p:grpSpPr>
      <p:sp>
        <p:nvSpPr>
          <p:cNvPr id="471" name="Google Shape;471;p27"/>
          <p:cNvSpPr/>
          <p:nvPr/>
        </p:nvSpPr>
        <p:spPr>
          <a:xfrm>
            <a:off x="1" y="758952"/>
            <a:ext cx="3443590" cy="533095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72" name="Google Shape;472;p27"/>
          <p:cNvSpPr/>
          <p:nvPr/>
        </p:nvSpPr>
        <p:spPr>
          <a:xfrm>
            <a:off x="11815864" y="758952"/>
            <a:ext cx="384048" cy="533095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73" name="Google Shape;473;p2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74" name="Google Shape;474;p27"/>
          <p:cNvSpPr/>
          <p:nvPr/>
        </p:nvSpPr>
        <p:spPr>
          <a:xfrm rot="5400000">
            <a:off x="5228428" y="272368"/>
            <a:ext cx="1741251" cy="1143001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75" name="Google Shape;475;p27"/>
          <p:cNvSpPr txBox="1"/>
          <p:nvPr>
            <p:ph type="title"/>
          </p:nvPr>
        </p:nvSpPr>
        <p:spPr>
          <a:xfrm>
            <a:off x="641667" y="5257630"/>
            <a:ext cx="10908667" cy="102140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400"/>
              <a:buFont typeface="Corbel"/>
              <a:buNone/>
            </a:pPr>
            <a:r>
              <a:rPr lang="en-US" sz="4400"/>
              <a:t>How to build the future?</a:t>
            </a:r>
            <a:endParaRPr/>
          </a:p>
        </p:txBody>
      </p:sp>
      <p:sp>
        <p:nvSpPr>
          <p:cNvPr id="476" name="Google Shape;476;p27"/>
          <p:cNvSpPr/>
          <p:nvPr/>
        </p:nvSpPr>
        <p:spPr>
          <a:xfrm rot="5400000">
            <a:off x="5907030" y="-5522982"/>
            <a:ext cx="384048" cy="1143001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77" name="Google Shape;477;p27"/>
          <p:cNvSpPr/>
          <p:nvPr/>
        </p:nvSpPr>
        <p:spPr>
          <a:xfrm>
            <a:off x="1863703" y="1116042"/>
            <a:ext cx="3760500" cy="712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2791A6"/>
                </a:solidFill>
                <a:latin typeface="Times New Roman"/>
                <a:ea typeface="Times New Roman"/>
                <a:cs typeface="Times New Roman"/>
                <a:sym typeface="Times New Roman"/>
              </a:rPr>
              <a:t>Stay focused and avoid distractions</a:t>
            </a:r>
            <a:endParaRPr b="1" i="0" sz="2200" u="none" cap="none" strike="noStrike">
              <a:solidFill>
                <a:srgbClr val="2791A6"/>
              </a:solidFill>
              <a:latin typeface="Times New Roman"/>
              <a:ea typeface="Times New Roman"/>
              <a:cs typeface="Times New Roman"/>
              <a:sym typeface="Times New Roman"/>
            </a:endParaRPr>
          </a:p>
        </p:txBody>
      </p:sp>
      <p:sp>
        <p:nvSpPr>
          <p:cNvPr id="478" name="Google Shape;478;p27"/>
          <p:cNvSpPr/>
          <p:nvPr/>
        </p:nvSpPr>
        <p:spPr>
          <a:xfrm>
            <a:off x="1544595" y="1968990"/>
            <a:ext cx="4398781" cy="3147758"/>
          </a:xfrm>
          <a:prstGeom prst="rect">
            <a:avLst/>
          </a:prstGeom>
          <a:noFill/>
          <a:ln>
            <a:noFill/>
          </a:ln>
        </p:spPr>
        <p:txBody>
          <a:bodyPr anchorCtr="0" anchor="t" bIns="45700" lIns="91425" spcFirstLastPara="1" rIns="91425" wrap="square" tIns="45700">
            <a:noAutofit/>
          </a:bodyPr>
          <a:lstStyle/>
          <a:p>
            <a:pPr indent="-285750" lvl="0" marL="285750" marR="0" rtl="0" algn="l">
              <a:lnSpc>
                <a:spcPct val="200000"/>
              </a:lnSpc>
              <a:spcBef>
                <a:spcPts val="0"/>
              </a:spcBef>
              <a:spcAft>
                <a:spcPts val="0"/>
              </a:spcAft>
              <a:buClr>
                <a:schemeClr val="dk1"/>
              </a:buClr>
              <a:buSzPts val="1600"/>
              <a:buFont typeface="Times New Roman"/>
              <a:buChar char="•"/>
            </a:pPr>
            <a:r>
              <a:rPr b="0" i="0" lang="en-US" sz="1600" u="none" cap="none" strike="noStrike">
                <a:solidFill>
                  <a:schemeClr val="dk1"/>
                </a:solidFill>
                <a:latin typeface="Times New Roman"/>
                <a:ea typeface="Times New Roman"/>
                <a:cs typeface="Times New Roman"/>
                <a:sym typeface="Times New Roman"/>
              </a:rPr>
              <a:t>Stay focused on your vision and avoid getting distracted by shiny objects or other distractions.</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200000"/>
              </a:lnSpc>
              <a:spcBef>
                <a:spcPts val="600"/>
              </a:spcBef>
              <a:spcAft>
                <a:spcPts val="0"/>
              </a:spcAft>
              <a:buClr>
                <a:schemeClr val="dk1"/>
              </a:buClr>
              <a:buSzPts val="1600"/>
              <a:buFont typeface="Times New Roman"/>
              <a:buChar char="•"/>
            </a:pPr>
            <a:r>
              <a:rPr b="0" i="0" lang="en-US" sz="1600" u="none" cap="none" strike="noStrike">
                <a:solidFill>
                  <a:schemeClr val="dk1"/>
                </a:solidFill>
                <a:latin typeface="Times New Roman"/>
                <a:ea typeface="Times New Roman"/>
                <a:cs typeface="Times New Roman"/>
                <a:sym typeface="Times New Roman"/>
              </a:rPr>
              <a:t>Establish a conducive work environment, set clear priorities, and use tools that help you stay on track.</a:t>
            </a:r>
            <a:endParaRPr b="0" i="0" sz="1600" u="none" cap="none" strike="noStrike">
              <a:solidFill>
                <a:schemeClr val="dk1"/>
              </a:solidFill>
              <a:latin typeface="Times New Roman"/>
              <a:ea typeface="Times New Roman"/>
              <a:cs typeface="Times New Roman"/>
              <a:sym typeface="Times New Roman"/>
            </a:endParaRPr>
          </a:p>
        </p:txBody>
      </p:sp>
      <p:sp>
        <p:nvSpPr>
          <p:cNvPr id="479" name="Google Shape;479;p27"/>
          <p:cNvSpPr/>
          <p:nvPr/>
        </p:nvSpPr>
        <p:spPr>
          <a:xfrm>
            <a:off x="7040717" y="1311742"/>
            <a:ext cx="2968313" cy="56800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791A6"/>
                </a:solidFill>
                <a:latin typeface="Times New Roman"/>
                <a:ea typeface="Times New Roman"/>
                <a:cs typeface="Times New Roman"/>
                <a:sym typeface="Times New Roman"/>
              </a:rPr>
              <a:t>Learn from failure</a:t>
            </a:r>
            <a:endParaRPr b="1" i="0" sz="2400" u="none" cap="none" strike="noStrike">
              <a:solidFill>
                <a:srgbClr val="2791A6"/>
              </a:solidFill>
              <a:latin typeface="Times New Roman"/>
              <a:ea typeface="Times New Roman"/>
              <a:cs typeface="Times New Roman"/>
              <a:sym typeface="Times New Roman"/>
            </a:endParaRPr>
          </a:p>
        </p:txBody>
      </p:sp>
      <p:sp>
        <p:nvSpPr>
          <p:cNvPr id="480" name="Google Shape;480;p27"/>
          <p:cNvSpPr/>
          <p:nvPr/>
        </p:nvSpPr>
        <p:spPr>
          <a:xfrm>
            <a:off x="6321325" y="1968999"/>
            <a:ext cx="4849200" cy="30573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Persistence and patience are essential to understand the true performance of your ideas and avoid discarding valuable lessons.</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60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Stick to a process that ensures objective learning through thorough analysis and validation with data.</a:t>
            </a:r>
            <a:endParaRPr b="0" i="0" sz="1800" u="none" cap="none" strike="noStrike">
              <a:solidFill>
                <a:schemeClr val="dk1"/>
              </a:solidFill>
              <a:latin typeface="Times New Roman"/>
              <a:ea typeface="Times New Roman"/>
              <a:cs typeface="Times New Roman"/>
              <a:sym typeface="Times New Roman"/>
            </a:endParaRPr>
          </a:p>
        </p:txBody>
      </p:sp>
      <p:pic>
        <p:nvPicPr>
          <p:cNvPr id="481" name="Google Shape;481;p27"/>
          <p:cNvPicPr preferRelativeResize="0"/>
          <p:nvPr/>
        </p:nvPicPr>
        <p:blipFill rotWithShape="1">
          <a:blip r:embed="rId3">
            <a:alphaModFix/>
          </a:blip>
          <a:srcRect b="0" l="0" r="0" t="0"/>
          <a:stretch/>
        </p:blipFill>
        <p:spPr>
          <a:xfrm>
            <a:off x="10441591" y="591451"/>
            <a:ext cx="1366361" cy="507917"/>
          </a:xfrm>
          <a:prstGeom prst="rect">
            <a:avLst/>
          </a:prstGeom>
          <a:noFill/>
          <a:ln>
            <a:noFill/>
          </a:ln>
        </p:spPr>
      </p:pic>
      <p:sp>
        <p:nvSpPr>
          <p:cNvPr id="482" name="Google Shape;482;p27"/>
          <p:cNvSpPr txBox="1"/>
          <p:nvPr/>
        </p:nvSpPr>
        <p:spPr>
          <a:xfrm>
            <a:off x="10287000" y="4600475"/>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1" lang="en-US" sz="1000" u="none" cap="none" strike="noStrike">
                <a:solidFill>
                  <a:schemeClr val="dk1"/>
                </a:solidFill>
                <a:highlight>
                  <a:schemeClr val="lt1"/>
                </a:highlight>
                <a:latin typeface="Times New Roman"/>
                <a:ea typeface="Times New Roman"/>
                <a:cs typeface="Times New Roman"/>
                <a:sym typeface="Times New Roman"/>
              </a:rPr>
              <a:t>(Sam Altman, 2023)</a:t>
            </a:r>
            <a:endParaRPr b="0" i="1" sz="1000" u="none" cap="none" strike="noStrike">
              <a:solidFill>
                <a:schemeClr val="dk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6" name="Shape 486"/>
        <p:cNvGrpSpPr/>
        <p:nvPr/>
      </p:nvGrpSpPr>
      <p:grpSpPr>
        <a:xfrm>
          <a:off x="0" y="0"/>
          <a:ext cx="0" cy="0"/>
          <a:chOff x="0" y="0"/>
          <a:chExt cx="0" cy="0"/>
        </a:xfrm>
      </p:grpSpPr>
      <p:sp>
        <p:nvSpPr>
          <p:cNvPr id="487" name="Google Shape;487;p28"/>
          <p:cNvSpPr/>
          <p:nvPr/>
        </p:nvSpPr>
        <p:spPr>
          <a:xfrm>
            <a:off x="0" y="761999"/>
            <a:ext cx="9141619" cy="5334001"/>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88" name="Google Shape;488;p28"/>
          <p:cNvSpPr/>
          <p:nvPr/>
        </p:nvSpPr>
        <p:spPr>
          <a:xfrm>
            <a:off x="9270263" y="761999"/>
            <a:ext cx="2925318" cy="5334001"/>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89" name="Google Shape;489;p28"/>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descr="An open door of a house with the key on the keyhole" id="490" name="Google Shape;490;p28"/>
          <p:cNvPicPr preferRelativeResize="0"/>
          <p:nvPr/>
        </p:nvPicPr>
        <p:blipFill rotWithShape="1">
          <a:blip r:embed="rId3">
            <a:alphaModFix amt="35000"/>
          </a:blip>
          <a:srcRect b="9086" l="0" r="0" t="6642"/>
          <a:stretch/>
        </p:blipFill>
        <p:spPr>
          <a:xfrm>
            <a:off x="20" y="10"/>
            <a:ext cx="12191980" cy="6857990"/>
          </a:xfrm>
          <a:prstGeom prst="rect">
            <a:avLst/>
          </a:prstGeom>
          <a:noFill/>
          <a:ln>
            <a:noFill/>
          </a:ln>
          <a:effectLst>
            <a:outerShdw blurRad="50800" sx="9000" rotWithShape="0" algn="ctr" dir="5400000" dist="50800" sy="9000">
              <a:srgbClr val="000000">
                <a:alpha val="65098"/>
              </a:srgbClr>
            </a:outerShdw>
          </a:effectLst>
        </p:spPr>
      </p:pic>
      <p:sp>
        <p:nvSpPr>
          <p:cNvPr id="491" name="Google Shape;491;p28"/>
          <p:cNvSpPr txBox="1"/>
          <p:nvPr>
            <p:ph type="title"/>
          </p:nvPr>
        </p:nvSpPr>
        <p:spPr>
          <a:xfrm>
            <a:off x="1426303" y="279005"/>
            <a:ext cx="9055227" cy="134561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7200"/>
              <a:buFont typeface="Corbel"/>
              <a:buNone/>
            </a:pPr>
            <a:r>
              <a:rPr b="1" lang="en-US" sz="7200">
                <a:latin typeface="Times New Roman"/>
                <a:ea typeface="Times New Roman"/>
                <a:cs typeface="Times New Roman"/>
                <a:sym typeface="Times New Roman"/>
              </a:rPr>
              <a:t>Key takeaways</a:t>
            </a:r>
            <a:endParaRPr>
              <a:latin typeface="Times New Roman"/>
              <a:ea typeface="Times New Roman"/>
              <a:cs typeface="Times New Roman"/>
              <a:sym typeface="Times New Roman"/>
            </a:endParaRPr>
          </a:p>
        </p:txBody>
      </p:sp>
      <p:sp>
        <p:nvSpPr>
          <p:cNvPr id="492" name="Google Shape;492;p28"/>
          <p:cNvSpPr/>
          <p:nvPr/>
        </p:nvSpPr>
        <p:spPr>
          <a:xfrm>
            <a:off x="0" y="758952"/>
            <a:ext cx="384048" cy="5330952"/>
          </a:xfrm>
          <a:prstGeom prst="rect">
            <a:avLst/>
          </a:prstGeom>
          <a:solidFill>
            <a:schemeClr val="accent1">
              <a:alpha val="89411"/>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93" name="Google Shape;493;p28"/>
          <p:cNvSpPr/>
          <p:nvPr/>
        </p:nvSpPr>
        <p:spPr>
          <a:xfrm>
            <a:off x="11821442" y="758952"/>
            <a:ext cx="384048" cy="533095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494" name="Google Shape;494;p28"/>
          <p:cNvSpPr txBox="1"/>
          <p:nvPr/>
        </p:nvSpPr>
        <p:spPr>
          <a:xfrm>
            <a:off x="1284219" y="1921907"/>
            <a:ext cx="4669800" cy="4556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800"/>
              <a:buFont typeface="Times New Roman"/>
              <a:buChar char="•"/>
            </a:pPr>
            <a:r>
              <a:rPr b="0" i="0" lang="en-US" sz="1800" u="none" cap="none" strike="noStrike">
                <a:solidFill>
                  <a:schemeClr val="lt1"/>
                </a:solidFill>
                <a:latin typeface="Times New Roman"/>
                <a:ea typeface="Times New Roman"/>
                <a:cs typeface="Times New Roman"/>
                <a:sym typeface="Times New Roman"/>
              </a:rPr>
              <a:t>Talk to users to understand their problems and generate ideas.</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lt1"/>
              </a:buClr>
              <a:buSzPts val="1800"/>
              <a:buFont typeface="Times New Roman"/>
              <a:buChar char="•"/>
            </a:pPr>
            <a:r>
              <a:rPr b="0" i="0" lang="en-US" sz="1800" u="none" cap="none" strike="noStrike">
                <a:solidFill>
                  <a:schemeClr val="lt1"/>
                </a:solidFill>
                <a:latin typeface="Times New Roman"/>
                <a:ea typeface="Times New Roman"/>
                <a:cs typeface="Times New Roman"/>
                <a:sym typeface="Times New Roman"/>
              </a:rPr>
              <a:t>Validate ideas through customer conversations, prototyping, and testing.</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lt1"/>
              </a:buClr>
              <a:buSzPts val="1800"/>
              <a:buFont typeface="Times New Roman"/>
              <a:buChar char="•"/>
            </a:pPr>
            <a:r>
              <a:rPr b="0" i="0" lang="en-US" sz="1800" u="none" cap="none" strike="noStrike">
                <a:solidFill>
                  <a:schemeClr val="lt1"/>
                </a:solidFill>
                <a:latin typeface="Times New Roman"/>
                <a:ea typeface="Times New Roman"/>
                <a:cs typeface="Times New Roman"/>
                <a:sym typeface="Times New Roman"/>
              </a:rPr>
              <a:t>Focus on solving real problems, not just building a cool product.</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lt1"/>
              </a:buClr>
              <a:buSzPts val="1800"/>
              <a:buFont typeface="Times New Roman"/>
              <a:buChar char="•"/>
            </a:pPr>
            <a:r>
              <a:rPr b="0" i="0" lang="en-US" sz="1800" u="none" cap="none" strike="noStrike">
                <a:solidFill>
                  <a:schemeClr val="lt1"/>
                </a:solidFill>
                <a:latin typeface="Times New Roman"/>
                <a:ea typeface="Times New Roman"/>
                <a:cs typeface="Times New Roman"/>
                <a:sym typeface="Times New Roman"/>
              </a:rPr>
              <a:t>Don't be afraid to pivot or change direction based on user feedback.</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lt1"/>
              </a:buClr>
              <a:buSzPts val="1800"/>
              <a:buFont typeface="Times New Roman"/>
              <a:buChar char="•"/>
            </a:pPr>
            <a:r>
              <a:rPr b="0" i="0" lang="en-US" sz="1800" u="none" cap="none" strike="noStrike">
                <a:solidFill>
                  <a:schemeClr val="lt1"/>
                </a:solidFill>
                <a:latin typeface="Times New Roman"/>
                <a:ea typeface="Times New Roman"/>
                <a:cs typeface="Times New Roman"/>
                <a:sym typeface="Times New Roman"/>
              </a:rPr>
              <a:t>The best ideas often come from personal experiences and frustrations.</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imes New Roman"/>
              <a:ea typeface="Times New Roman"/>
              <a:cs typeface="Times New Roman"/>
              <a:sym typeface="Times New Roman"/>
            </a:endParaRPr>
          </a:p>
        </p:txBody>
      </p:sp>
      <p:sp>
        <p:nvSpPr>
          <p:cNvPr id="495" name="Google Shape;495;p28"/>
          <p:cNvSpPr txBox="1"/>
          <p:nvPr/>
        </p:nvSpPr>
        <p:spPr>
          <a:xfrm>
            <a:off x="6552830" y="1921906"/>
            <a:ext cx="4669800" cy="4717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700"/>
              <a:buFont typeface="Times New Roman"/>
              <a:buChar char="•"/>
            </a:pPr>
            <a:r>
              <a:rPr b="0" i="0" lang="en-US" sz="1700" u="none" cap="none" strike="noStrike">
                <a:solidFill>
                  <a:schemeClr val="lt1"/>
                </a:solidFill>
                <a:latin typeface="Times New Roman"/>
                <a:ea typeface="Times New Roman"/>
                <a:cs typeface="Times New Roman"/>
                <a:sym typeface="Times New Roman"/>
              </a:rPr>
              <a:t>Identify areas where your passions, skills, and market needs intersect.</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lt1"/>
              </a:buClr>
              <a:buSzPts val="1700"/>
              <a:buFont typeface="Times New Roman"/>
              <a:buChar char="•"/>
            </a:pPr>
            <a:r>
              <a:rPr b="0" i="0" lang="en-US" sz="1700" u="none" cap="none" strike="noStrike">
                <a:solidFill>
                  <a:schemeClr val="lt1"/>
                </a:solidFill>
                <a:latin typeface="Times New Roman"/>
                <a:ea typeface="Times New Roman"/>
                <a:cs typeface="Times New Roman"/>
                <a:sym typeface="Times New Roman"/>
              </a:rPr>
              <a:t>Solve real problems that you're familiar with, rather than trying to create a solution in search of a problem.</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lt1"/>
              </a:buClr>
              <a:buSzPts val="1700"/>
              <a:buFont typeface="Times New Roman"/>
              <a:buChar char="•"/>
            </a:pPr>
            <a:r>
              <a:rPr b="0" i="0" lang="en-US" sz="1700" u="none" cap="none" strike="noStrike">
                <a:solidFill>
                  <a:schemeClr val="lt1"/>
                </a:solidFill>
                <a:latin typeface="Times New Roman"/>
                <a:ea typeface="Times New Roman"/>
                <a:cs typeface="Times New Roman"/>
                <a:sym typeface="Times New Roman"/>
              </a:rPr>
              <a:t>Look for opportunities to create value in industries or markets that you're interested in.</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lt1"/>
              </a:buClr>
              <a:buSzPts val="1700"/>
              <a:buFont typeface="Times New Roman"/>
              <a:buChar char="•"/>
            </a:pPr>
            <a:r>
              <a:rPr b="0" i="0" lang="en-US" sz="1700" u="none" cap="none" strike="noStrike">
                <a:solidFill>
                  <a:schemeClr val="lt1"/>
                </a:solidFill>
                <a:latin typeface="Times New Roman"/>
                <a:ea typeface="Times New Roman"/>
                <a:cs typeface="Times New Roman"/>
                <a:sym typeface="Times New Roman"/>
              </a:rPr>
              <a:t>Don't be afraid to explore unconventional ideas or industries.</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lt1"/>
              </a:buClr>
              <a:buSzPts val="1700"/>
              <a:buFont typeface="Times New Roman"/>
              <a:buChar char="•"/>
            </a:pPr>
            <a:r>
              <a:rPr b="0" i="0" lang="en-US" sz="1700" u="none" cap="none" strike="noStrike">
                <a:solidFill>
                  <a:schemeClr val="lt1"/>
                </a:solidFill>
                <a:latin typeface="Times New Roman"/>
                <a:ea typeface="Times New Roman"/>
                <a:cs typeface="Times New Roman"/>
                <a:sym typeface="Times New Roman"/>
              </a:rPr>
              <a:t>The best startup ideas often come from scratching your own itch.</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imes New Roman"/>
              <a:ea typeface="Times New Roman"/>
              <a:cs typeface="Times New Roman"/>
              <a:sym typeface="Times New Roman"/>
            </a:endParaRPr>
          </a:p>
        </p:txBody>
      </p:sp>
      <p:pic>
        <p:nvPicPr>
          <p:cNvPr id="496" name="Google Shape;496;p28"/>
          <p:cNvPicPr preferRelativeResize="0"/>
          <p:nvPr/>
        </p:nvPicPr>
        <p:blipFill rotWithShape="1">
          <a:blip r:embed="rId4">
            <a:alphaModFix/>
          </a:blip>
          <a:srcRect b="0" l="0" r="0" t="0"/>
          <a:stretch/>
        </p:blipFill>
        <p:spPr>
          <a:xfrm>
            <a:off x="845861" y="309012"/>
            <a:ext cx="1729218" cy="6428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0" name="Shape 500"/>
        <p:cNvGrpSpPr/>
        <p:nvPr/>
      </p:nvGrpSpPr>
      <p:grpSpPr>
        <a:xfrm>
          <a:off x="0" y="0"/>
          <a:ext cx="0" cy="0"/>
          <a:chOff x="0" y="0"/>
          <a:chExt cx="0" cy="0"/>
        </a:xfrm>
      </p:grpSpPr>
      <p:sp>
        <p:nvSpPr>
          <p:cNvPr id="501" name="Google Shape;501;p29"/>
          <p:cNvSpPr/>
          <p:nvPr/>
        </p:nvSpPr>
        <p:spPr>
          <a:xfrm>
            <a:off x="0" y="761999"/>
            <a:ext cx="9141619" cy="5334001"/>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502" name="Google Shape;502;p29"/>
          <p:cNvSpPr/>
          <p:nvPr/>
        </p:nvSpPr>
        <p:spPr>
          <a:xfrm>
            <a:off x="9270263" y="761999"/>
            <a:ext cx="2925318" cy="5334001"/>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503" name="Google Shape;503;p29"/>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descr="An open door of a house with the key on the keyhole" id="504" name="Google Shape;504;p29"/>
          <p:cNvPicPr preferRelativeResize="0"/>
          <p:nvPr/>
        </p:nvPicPr>
        <p:blipFill rotWithShape="1">
          <a:blip r:embed="rId3">
            <a:alphaModFix amt="35000"/>
          </a:blip>
          <a:srcRect b="9086" l="0" r="0" t="6642"/>
          <a:stretch/>
        </p:blipFill>
        <p:spPr>
          <a:xfrm>
            <a:off x="20" y="10"/>
            <a:ext cx="12191980" cy="6857990"/>
          </a:xfrm>
          <a:prstGeom prst="rect">
            <a:avLst/>
          </a:prstGeom>
          <a:noFill/>
          <a:ln>
            <a:noFill/>
          </a:ln>
          <a:effectLst>
            <a:outerShdw blurRad="50800" sx="9000" rotWithShape="0" algn="ctr" dir="5400000" dist="50800" sy="9000">
              <a:srgbClr val="000000">
                <a:alpha val="65098"/>
              </a:srgbClr>
            </a:outerShdw>
          </a:effectLst>
        </p:spPr>
      </p:pic>
      <p:sp>
        <p:nvSpPr>
          <p:cNvPr id="505" name="Google Shape;505;p29"/>
          <p:cNvSpPr txBox="1"/>
          <p:nvPr>
            <p:ph type="title"/>
          </p:nvPr>
        </p:nvSpPr>
        <p:spPr>
          <a:xfrm>
            <a:off x="1426303" y="279005"/>
            <a:ext cx="9055227" cy="134561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7200"/>
              <a:buFont typeface="Corbel"/>
              <a:buNone/>
            </a:pPr>
            <a:r>
              <a:rPr b="1" lang="en-US" sz="7200">
                <a:latin typeface="Times New Roman"/>
                <a:ea typeface="Times New Roman"/>
                <a:cs typeface="Times New Roman"/>
                <a:sym typeface="Times New Roman"/>
              </a:rPr>
              <a:t>Key takeaways</a:t>
            </a:r>
            <a:endParaRPr>
              <a:latin typeface="Times New Roman"/>
              <a:ea typeface="Times New Roman"/>
              <a:cs typeface="Times New Roman"/>
              <a:sym typeface="Times New Roman"/>
            </a:endParaRPr>
          </a:p>
        </p:txBody>
      </p:sp>
      <p:sp>
        <p:nvSpPr>
          <p:cNvPr id="506" name="Google Shape;506;p29"/>
          <p:cNvSpPr/>
          <p:nvPr/>
        </p:nvSpPr>
        <p:spPr>
          <a:xfrm>
            <a:off x="0" y="758952"/>
            <a:ext cx="384048" cy="5330952"/>
          </a:xfrm>
          <a:prstGeom prst="rect">
            <a:avLst/>
          </a:prstGeom>
          <a:solidFill>
            <a:schemeClr val="accent1">
              <a:alpha val="89411"/>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507" name="Google Shape;507;p29"/>
          <p:cNvSpPr/>
          <p:nvPr/>
        </p:nvSpPr>
        <p:spPr>
          <a:xfrm>
            <a:off x="11821442" y="758952"/>
            <a:ext cx="384048" cy="533095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508" name="Google Shape;508;p29"/>
          <p:cNvSpPr txBox="1"/>
          <p:nvPr/>
        </p:nvSpPr>
        <p:spPr>
          <a:xfrm>
            <a:off x="969473" y="1921907"/>
            <a:ext cx="5126400" cy="4717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700"/>
              <a:buFont typeface="Times New Roman"/>
              <a:buChar char="•"/>
            </a:pPr>
            <a:r>
              <a:rPr b="0" i="0" lang="en-US" sz="1700" u="none" cap="none" strike="noStrike">
                <a:solidFill>
                  <a:schemeClr val="lt1"/>
                </a:solidFill>
                <a:latin typeface="Times New Roman"/>
                <a:ea typeface="Times New Roman"/>
                <a:cs typeface="Times New Roman"/>
                <a:sym typeface="Times New Roman"/>
              </a:rPr>
              <a:t>Focus on metrics that indicate user engagement and retention, such as daily active users, retention rates, and revenue growth.</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lt1"/>
              </a:buClr>
              <a:buSzPts val="1700"/>
              <a:buFont typeface="Times New Roman"/>
              <a:buChar char="•"/>
            </a:pPr>
            <a:r>
              <a:rPr b="0" i="0" lang="en-US" sz="1700" u="none" cap="none" strike="noStrike">
                <a:solidFill>
                  <a:schemeClr val="lt1"/>
                </a:solidFill>
                <a:latin typeface="Times New Roman"/>
                <a:ea typeface="Times New Roman"/>
                <a:cs typeface="Times New Roman"/>
                <a:sym typeface="Times New Roman"/>
              </a:rPr>
              <a:t>Avoid vanity metrics that don't provide meaningful insights, such as page views or downloads.</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lt1"/>
              </a:buClr>
              <a:buSzPts val="1700"/>
              <a:buFont typeface="Times New Roman"/>
              <a:buChar char="•"/>
            </a:pPr>
            <a:r>
              <a:rPr b="0" i="0" lang="en-US" sz="1700" u="none" cap="none" strike="noStrike">
                <a:solidFill>
                  <a:schemeClr val="lt1"/>
                </a:solidFill>
                <a:latin typeface="Times New Roman"/>
                <a:ea typeface="Times New Roman"/>
                <a:cs typeface="Times New Roman"/>
                <a:sym typeface="Times New Roman"/>
              </a:rPr>
              <a:t>Set goals and targets for your metrics, and regularly review and adjust them.</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lt1"/>
              </a:buClr>
              <a:buSzPts val="1700"/>
              <a:buFont typeface="Times New Roman"/>
              <a:buChar char="•"/>
            </a:pPr>
            <a:r>
              <a:rPr b="0" i="0" lang="en-US" sz="1700" u="none" cap="none" strike="noStrike">
                <a:solidFill>
                  <a:schemeClr val="lt1"/>
                </a:solidFill>
                <a:latin typeface="Times New Roman"/>
                <a:ea typeface="Times New Roman"/>
                <a:cs typeface="Times New Roman"/>
                <a:sym typeface="Times New Roman"/>
              </a:rPr>
              <a:t>Use metrics to inform product decisions, rather than relying on intuition or anecdotal evidence.</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lt1"/>
              </a:buClr>
              <a:buSzPts val="1700"/>
              <a:buFont typeface="Times New Roman"/>
              <a:buChar char="•"/>
            </a:pPr>
            <a:r>
              <a:rPr b="0" i="0" lang="en-US" sz="1700" u="none" cap="none" strike="noStrike">
                <a:solidFill>
                  <a:schemeClr val="lt1"/>
                </a:solidFill>
                <a:latin typeface="Times New Roman"/>
                <a:ea typeface="Times New Roman"/>
                <a:cs typeface="Times New Roman"/>
                <a:sym typeface="Times New Roman"/>
              </a:rPr>
              <a:t>Be careful not to over-optimize for metrics, as this can lead to unintended consequences.</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imes New Roman"/>
              <a:ea typeface="Times New Roman"/>
              <a:cs typeface="Times New Roman"/>
              <a:sym typeface="Times New Roman"/>
            </a:endParaRPr>
          </a:p>
        </p:txBody>
      </p:sp>
      <p:sp>
        <p:nvSpPr>
          <p:cNvPr id="509" name="Google Shape;509;p29"/>
          <p:cNvSpPr txBox="1"/>
          <p:nvPr/>
        </p:nvSpPr>
        <p:spPr>
          <a:xfrm>
            <a:off x="6537636" y="2107618"/>
            <a:ext cx="4902000" cy="3886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700"/>
              <a:buFont typeface="Times New Roman"/>
              <a:buChar char="•"/>
            </a:pPr>
            <a:r>
              <a:rPr b="0" i="0" lang="en-US" sz="1700" u="none" cap="none" strike="noStrike">
                <a:solidFill>
                  <a:schemeClr val="lt1"/>
                </a:solidFill>
                <a:latin typeface="Times New Roman"/>
                <a:ea typeface="Times New Roman"/>
                <a:cs typeface="Times New Roman"/>
                <a:sym typeface="Times New Roman"/>
              </a:rPr>
              <a:t>Focus on creating a product that solves a real problem and makes users' lives better.</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lt1"/>
              </a:buClr>
              <a:buSzPts val="1700"/>
              <a:buFont typeface="Times New Roman"/>
              <a:buChar char="•"/>
            </a:pPr>
            <a:r>
              <a:rPr b="0" i="0" lang="en-US" sz="1700" u="none" cap="none" strike="noStrike">
                <a:solidFill>
                  <a:schemeClr val="lt1"/>
                </a:solidFill>
                <a:latin typeface="Times New Roman"/>
                <a:ea typeface="Times New Roman"/>
                <a:cs typeface="Times New Roman"/>
                <a:sym typeface="Times New Roman"/>
              </a:rPr>
              <a:t>Think big and aim to create a product that can change the world.</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lt1"/>
              </a:buClr>
              <a:buSzPts val="1700"/>
              <a:buFont typeface="Times New Roman"/>
              <a:buChar char="•"/>
            </a:pPr>
            <a:r>
              <a:rPr b="0" i="0" lang="en-US" sz="1700" u="none" cap="none" strike="noStrike">
                <a:solidFill>
                  <a:schemeClr val="lt1"/>
                </a:solidFill>
                <a:latin typeface="Times New Roman"/>
                <a:ea typeface="Times New Roman"/>
                <a:cs typeface="Times New Roman"/>
                <a:sym typeface="Times New Roman"/>
              </a:rPr>
              <a:t>Don't be afraid to take risks and try new things.</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lt1"/>
              </a:buClr>
              <a:buSzPts val="1700"/>
              <a:buFont typeface="Times New Roman"/>
              <a:buChar char="•"/>
            </a:pPr>
            <a:r>
              <a:rPr b="0" i="0" lang="en-US" sz="1700" u="none" cap="none" strike="noStrike">
                <a:solidFill>
                  <a:schemeClr val="lt1"/>
                </a:solidFill>
                <a:latin typeface="Times New Roman"/>
                <a:ea typeface="Times New Roman"/>
                <a:cs typeface="Times New Roman"/>
                <a:sym typeface="Times New Roman"/>
              </a:rPr>
              <a:t>Continuously iterate and improve your product based on user feedback and testing.</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chemeClr val="lt1"/>
              </a:buClr>
              <a:buSzPts val="1700"/>
              <a:buFont typeface="Times New Roman"/>
              <a:buChar char="•"/>
            </a:pPr>
            <a:r>
              <a:rPr b="0" i="0" lang="en-US" sz="1700" u="none" cap="none" strike="noStrike">
                <a:solidFill>
                  <a:schemeClr val="lt1"/>
                </a:solidFill>
                <a:latin typeface="Times New Roman"/>
                <a:ea typeface="Times New Roman"/>
                <a:cs typeface="Times New Roman"/>
                <a:sym typeface="Times New Roman"/>
              </a:rPr>
              <a:t>The best products often come from a deep understanding of the problem you're trying to solve, and a willingness to experiment and adapt.</a:t>
            </a:r>
            <a:endParaRPr b="0" i="0" sz="1400" u="none" cap="none" strike="noStrike">
              <a:solidFill>
                <a:srgbClr val="000000"/>
              </a:solidFill>
              <a:latin typeface="Times New Roman"/>
              <a:ea typeface="Times New Roman"/>
              <a:cs typeface="Times New Roman"/>
              <a:sym typeface="Times New Roman"/>
            </a:endParaRPr>
          </a:p>
        </p:txBody>
      </p:sp>
      <p:pic>
        <p:nvPicPr>
          <p:cNvPr id="510" name="Google Shape;510;p29"/>
          <p:cNvPicPr preferRelativeResize="0"/>
          <p:nvPr/>
        </p:nvPicPr>
        <p:blipFill rotWithShape="1">
          <a:blip r:embed="rId4">
            <a:alphaModFix/>
          </a:blip>
          <a:srcRect b="0" l="0" r="0" t="0"/>
          <a:stretch/>
        </p:blipFill>
        <p:spPr>
          <a:xfrm>
            <a:off x="925689" y="368361"/>
            <a:ext cx="1569561" cy="58345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46" name="Google Shape;146;p2"/>
          <p:cNvSpPr/>
          <p:nvPr/>
        </p:nvSpPr>
        <p:spPr>
          <a:xfrm>
            <a:off x="1" y="758952"/>
            <a:ext cx="10905976" cy="1651133"/>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47" name="Google Shape;147;p2"/>
          <p:cNvSpPr txBox="1"/>
          <p:nvPr>
            <p:ph type="title"/>
          </p:nvPr>
        </p:nvSpPr>
        <p:spPr>
          <a:xfrm>
            <a:off x="1600754" y="1087374"/>
            <a:ext cx="8983489" cy="100097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6000"/>
              <a:buFont typeface="Corbel"/>
              <a:buNone/>
            </a:pPr>
            <a:r>
              <a:rPr b="1" lang="en-US" sz="5000"/>
              <a:t>Learning Objectives</a:t>
            </a:r>
            <a:endParaRPr sz="5000"/>
          </a:p>
        </p:txBody>
      </p:sp>
      <p:sp>
        <p:nvSpPr>
          <p:cNvPr id="148" name="Google Shape;148;p2"/>
          <p:cNvSpPr/>
          <p:nvPr/>
        </p:nvSpPr>
        <p:spPr>
          <a:xfrm>
            <a:off x="11014533" y="758952"/>
            <a:ext cx="1185379" cy="1651133"/>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49" name="Google Shape;149;p2"/>
          <p:cNvSpPr/>
          <p:nvPr/>
        </p:nvSpPr>
        <p:spPr>
          <a:xfrm>
            <a:off x="763" y="2526526"/>
            <a:ext cx="1169701" cy="3563378"/>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50" name="Google Shape;150;p2"/>
          <p:cNvSpPr/>
          <p:nvPr/>
        </p:nvSpPr>
        <p:spPr>
          <a:xfrm>
            <a:off x="1279019" y="2526526"/>
            <a:ext cx="10920893" cy="3563377"/>
          </a:xfrm>
          <a:prstGeom prst="rect">
            <a:avLst/>
          </a:prstGeom>
          <a:solidFill>
            <a:srgbClr val="D8D8D8">
              <a:alpha val="6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51" name="Google Shape;151;p2"/>
          <p:cNvSpPr txBox="1"/>
          <p:nvPr>
            <p:ph idx="1" type="body"/>
          </p:nvPr>
        </p:nvSpPr>
        <p:spPr>
          <a:xfrm>
            <a:off x="1600753" y="2211859"/>
            <a:ext cx="8983489" cy="3878044"/>
          </a:xfrm>
          <a:prstGeom prst="rect">
            <a:avLst/>
          </a:prstGeom>
          <a:noFill/>
          <a:ln>
            <a:noFill/>
          </a:ln>
        </p:spPr>
        <p:txBody>
          <a:bodyPr anchorCtr="0" anchor="ctr" bIns="45700" lIns="91425" spcFirstLastPara="1" rIns="91425" wrap="square" tIns="45700">
            <a:normAutofit lnSpcReduction="10000"/>
          </a:bodyPr>
          <a:lstStyle/>
          <a:p>
            <a:pPr indent="0" lvl="0" marL="36000" rtl="0" algn="l">
              <a:lnSpc>
                <a:spcPct val="140000"/>
              </a:lnSpc>
              <a:spcBef>
                <a:spcPts val="0"/>
              </a:spcBef>
              <a:spcAft>
                <a:spcPts val="0"/>
              </a:spcAft>
              <a:buSzPts val="3600"/>
              <a:buNone/>
            </a:pPr>
            <a:r>
              <a:t/>
            </a:r>
            <a:endParaRPr sz="2200">
              <a:solidFill>
                <a:schemeClr val="dk1"/>
              </a:solidFill>
            </a:endParaRPr>
          </a:p>
          <a:p>
            <a:pPr indent="0" lvl="0" marL="36000" rtl="0" algn="l">
              <a:lnSpc>
                <a:spcPct val="140000"/>
              </a:lnSpc>
              <a:spcBef>
                <a:spcPts val="0"/>
              </a:spcBef>
              <a:spcAft>
                <a:spcPts val="0"/>
              </a:spcAft>
              <a:buSzPts val="3600"/>
              <a:buNone/>
            </a:pPr>
            <a:r>
              <a:rPr lang="en-US" sz="2400">
                <a:solidFill>
                  <a:schemeClr val="dk1"/>
                </a:solidFill>
              </a:rPr>
              <a:t>By the end of this lesson, you will be able to…</a:t>
            </a:r>
            <a:endParaRPr/>
          </a:p>
          <a:p>
            <a:pPr indent="-342900" lvl="0" marL="378900" rtl="0" algn="l">
              <a:lnSpc>
                <a:spcPct val="140000"/>
              </a:lnSpc>
              <a:spcBef>
                <a:spcPts val="0"/>
              </a:spcBef>
              <a:spcAft>
                <a:spcPts val="0"/>
              </a:spcAft>
              <a:buSzPts val="2200"/>
              <a:buFont typeface="Noto Sans Symbols"/>
              <a:buChar char="✔"/>
            </a:pPr>
            <a:r>
              <a:rPr lang="en-US" sz="2200">
                <a:solidFill>
                  <a:schemeClr val="dk1"/>
                </a:solidFill>
              </a:rPr>
              <a:t>Conduct survey and do market research</a:t>
            </a:r>
            <a:endParaRPr/>
          </a:p>
          <a:p>
            <a:pPr indent="-342900" lvl="0" marL="378900" rtl="0" algn="l">
              <a:lnSpc>
                <a:spcPct val="140000"/>
              </a:lnSpc>
              <a:spcBef>
                <a:spcPts val="0"/>
              </a:spcBef>
              <a:spcAft>
                <a:spcPts val="0"/>
              </a:spcAft>
              <a:buSzPts val="2200"/>
              <a:buFont typeface="Noto Sans Symbols"/>
              <a:buChar char="✔"/>
            </a:pPr>
            <a:r>
              <a:rPr lang="en-US" sz="2200">
                <a:solidFill>
                  <a:schemeClr val="dk1"/>
                </a:solidFill>
              </a:rPr>
              <a:t>Build the right product and the reasonable business model</a:t>
            </a:r>
            <a:endParaRPr/>
          </a:p>
          <a:p>
            <a:pPr indent="-342900" lvl="0" marL="378900" rtl="0" algn="l">
              <a:lnSpc>
                <a:spcPct val="140000"/>
              </a:lnSpc>
              <a:spcBef>
                <a:spcPts val="0"/>
              </a:spcBef>
              <a:spcAft>
                <a:spcPts val="0"/>
              </a:spcAft>
              <a:buSzPts val="2200"/>
              <a:buFont typeface="Noto Sans Symbols"/>
              <a:buChar char="✔"/>
            </a:pPr>
            <a:r>
              <a:rPr lang="en-US" sz="2200">
                <a:solidFill>
                  <a:schemeClr val="dk1"/>
                </a:solidFill>
              </a:rPr>
              <a:t>Get and test ideas</a:t>
            </a:r>
            <a:endParaRPr/>
          </a:p>
          <a:p>
            <a:pPr indent="-342900" lvl="0" marL="378900" rtl="0" algn="l">
              <a:lnSpc>
                <a:spcPct val="140000"/>
              </a:lnSpc>
              <a:spcBef>
                <a:spcPts val="0"/>
              </a:spcBef>
              <a:spcAft>
                <a:spcPts val="0"/>
              </a:spcAft>
              <a:buSzPts val="2200"/>
              <a:buFont typeface="Noto Sans Symbols"/>
              <a:buChar char="✔"/>
            </a:pPr>
            <a:r>
              <a:rPr lang="en-US" sz="2200">
                <a:solidFill>
                  <a:schemeClr val="dk1"/>
                </a:solidFill>
              </a:rPr>
              <a:t>Evaluate startup idea</a:t>
            </a:r>
            <a:endParaRPr/>
          </a:p>
          <a:p>
            <a:pPr indent="-342900" lvl="0" marL="378900" rtl="0" algn="l">
              <a:lnSpc>
                <a:spcPct val="140000"/>
              </a:lnSpc>
              <a:spcBef>
                <a:spcPts val="0"/>
              </a:spcBef>
              <a:spcAft>
                <a:spcPts val="0"/>
              </a:spcAft>
              <a:buSzPts val="2200"/>
              <a:buFont typeface="Noto Sans Symbols"/>
              <a:buChar char="✔"/>
            </a:pPr>
            <a:r>
              <a:rPr lang="en-US" sz="2200">
                <a:solidFill>
                  <a:schemeClr val="dk1"/>
                </a:solidFill>
              </a:rPr>
              <a:t>Measure your product</a:t>
            </a:r>
            <a:endParaRPr/>
          </a:p>
          <a:p>
            <a:pPr indent="-342900" lvl="0" marL="378900" rtl="0" algn="l">
              <a:lnSpc>
                <a:spcPct val="140000"/>
              </a:lnSpc>
              <a:spcBef>
                <a:spcPts val="0"/>
              </a:spcBef>
              <a:spcAft>
                <a:spcPts val="0"/>
              </a:spcAft>
              <a:buSzPts val="2200"/>
              <a:buFont typeface="Noto Sans Symbols"/>
              <a:buChar char="✔"/>
            </a:pPr>
            <a:r>
              <a:rPr lang="en-US" sz="2200">
                <a:solidFill>
                  <a:schemeClr val="dk1"/>
                </a:solidFill>
              </a:rPr>
              <a:t>Build the future</a:t>
            </a:r>
            <a:endParaRPr/>
          </a:p>
          <a:p>
            <a:pPr indent="0" lvl="0" marL="36000" rtl="0" algn="l">
              <a:lnSpc>
                <a:spcPct val="110000"/>
              </a:lnSpc>
              <a:spcBef>
                <a:spcPts val="0"/>
              </a:spcBef>
              <a:spcAft>
                <a:spcPts val="0"/>
              </a:spcAft>
              <a:buSzPts val="3600"/>
              <a:buNone/>
            </a:pPr>
            <a:r>
              <a:t/>
            </a:r>
            <a:endParaRPr sz="2200">
              <a:solidFill>
                <a:schemeClr val="dk1"/>
              </a:solidFill>
            </a:endParaRPr>
          </a:p>
        </p:txBody>
      </p:sp>
      <p:pic>
        <p:nvPicPr>
          <p:cNvPr id="152" name="Google Shape;152;p2"/>
          <p:cNvPicPr preferRelativeResize="0"/>
          <p:nvPr/>
        </p:nvPicPr>
        <p:blipFill rotWithShape="1">
          <a:blip r:embed="rId3">
            <a:alphaModFix/>
          </a:blip>
          <a:srcRect b="0" l="0" r="0" t="0"/>
          <a:stretch/>
        </p:blipFill>
        <p:spPr>
          <a:xfrm>
            <a:off x="585613" y="91420"/>
            <a:ext cx="1549815" cy="57611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4" name="Shape 514"/>
        <p:cNvGrpSpPr/>
        <p:nvPr/>
      </p:nvGrpSpPr>
      <p:grpSpPr>
        <a:xfrm>
          <a:off x="0" y="0"/>
          <a:ext cx="0" cy="0"/>
          <a:chOff x="0" y="0"/>
          <a:chExt cx="0" cy="0"/>
        </a:xfrm>
      </p:grpSpPr>
      <p:sp>
        <p:nvSpPr>
          <p:cNvPr id="515" name="Google Shape;515;p30"/>
          <p:cNvSpPr/>
          <p:nvPr/>
        </p:nvSpPr>
        <p:spPr>
          <a:xfrm>
            <a:off x="0" y="0"/>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descr="Question mark against red wall" id="516" name="Google Shape;516;p30"/>
          <p:cNvPicPr preferRelativeResize="0"/>
          <p:nvPr/>
        </p:nvPicPr>
        <p:blipFill rotWithShape="1">
          <a:blip r:embed="rId3">
            <a:alphaModFix/>
          </a:blip>
          <a:srcRect b="7000" l="0" r="-1" t="0"/>
          <a:stretch/>
        </p:blipFill>
        <p:spPr>
          <a:xfrm>
            <a:off x="-7913" y="0"/>
            <a:ext cx="12188932" cy="6858000"/>
          </a:xfrm>
          <a:prstGeom prst="rect">
            <a:avLst/>
          </a:prstGeom>
          <a:noFill/>
          <a:ln>
            <a:noFill/>
          </a:ln>
        </p:spPr>
      </p:pic>
      <p:sp>
        <p:nvSpPr>
          <p:cNvPr id="517" name="Google Shape;517;p30"/>
          <p:cNvSpPr/>
          <p:nvPr/>
        </p:nvSpPr>
        <p:spPr>
          <a:xfrm>
            <a:off x="1" y="761999"/>
            <a:ext cx="4642228" cy="5334001"/>
          </a:xfrm>
          <a:prstGeom prst="rect">
            <a:avLst/>
          </a:prstGeom>
          <a:solidFill>
            <a:srgbClr val="1A606E">
              <a:alpha val="9254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518" name="Google Shape;518;p30"/>
          <p:cNvSpPr txBox="1"/>
          <p:nvPr>
            <p:ph type="ctrTitle"/>
          </p:nvPr>
        </p:nvSpPr>
        <p:spPr>
          <a:xfrm>
            <a:off x="841175" y="902044"/>
            <a:ext cx="3137701" cy="328096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EFEFE"/>
              </a:buClr>
              <a:buSzPts val="10000"/>
              <a:buFont typeface="Corbel"/>
              <a:buNone/>
            </a:pPr>
            <a:r>
              <a:rPr b="1" lang="en-US" sz="9900">
                <a:solidFill>
                  <a:srgbClr val="FEFEFE"/>
                </a:solidFill>
              </a:rPr>
              <a:t>Q&amp;A </a:t>
            </a:r>
            <a:endParaRPr sz="5800"/>
          </a:p>
        </p:txBody>
      </p:sp>
      <p:sp>
        <p:nvSpPr>
          <p:cNvPr id="519" name="Google Shape;519;p30"/>
          <p:cNvSpPr/>
          <p:nvPr/>
        </p:nvSpPr>
        <p:spPr>
          <a:xfrm>
            <a:off x="11815864" y="758952"/>
            <a:ext cx="384048" cy="533095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id="520" name="Google Shape;520;p30"/>
          <p:cNvPicPr preferRelativeResize="0"/>
          <p:nvPr/>
        </p:nvPicPr>
        <p:blipFill rotWithShape="1">
          <a:blip r:embed="rId4">
            <a:alphaModFix/>
          </a:blip>
          <a:srcRect b="0" l="0" r="0" t="0"/>
          <a:stretch/>
        </p:blipFill>
        <p:spPr>
          <a:xfrm>
            <a:off x="1150256" y="17206"/>
            <a:ext cx="1839685" cy="6858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4" name="Shape 524"/>
        <p:cNvGrpSpPr/>
        <p:nvPr/>
      </p:nvGrpSpPr>
      <p:grpSpPr>
        <a:xfrm>
          <a:off x="0" y="0"/>
          <a:ext cx="0" cy="0"/>
          <a:chOff x="0" y="0"/>
          <a:chExt cx="0" cy="0"/>
        </a:xfrm>
      </p:grpSpPr>
      <p:sp>
        <p:nvSpPr>
          <p:cNvPr id="525" name="Google Shape;525;p3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descr="Graph on document with pen" id="526" name="Google Shape;526;p31"/>
          <p:cNvPicPr preferRelativeResize="0"/>
          <p:nvPr/>
        </p:nvPicPr>
        <p:blipFill rotWithShape="1">
          <a:blip r:embed="rId3">
            <a:alphaModFix amt="25000"/>
          </a:blip>
          <a:srcRect b="14219" l="0" r="0" t="1509"/>
          <a:stretch/>
        </p:blipFill>
        <p:spPr>
          <a:xfrm>
            <a:off x="20" y="10"/>
            <a:ext cx="12191980" cy="6857990"/>
          </a:xfrm>
          <a:prstGeom prst="rect">
            <a:avLst/>
          </a:prstGeom>
          <a:noFill/>
          <a:ln>
            <a:noFill/>
          </a:ln>
        </p:spPr>
      </p:pic>
      <p:sp>
        <p:nvSpPr>
          <p:cNvPr id="527" name="Google Shape;527;p31"/>
          <p:cNvSpPr txBox="1"/>
          <p:nvPr>
            <p:ph type="title"/>
          </p:nvPr>
        </p:nvSpPr>
        <p:spPr>
          <a:xfrm>
            <a:off x="252918" y="1123837"/>
            <a:ext cx="3051113" cy="460118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Corbel"/>
              <a:buNone/>
            </a:pPr>
            <a:r>
              <a:rPr lang="en-US">
                <a:solidFill>
                  <a:schemeClr val="lt1"/>
                </a:solidFill>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528" name="Google Shape;528;p31"/>
          <p:cNvSpPr txBox="1"/>
          <p:nvPr>
            <p:ph idx="1" type="body"/>
          </p:nvPr>
        </p:nvSpPr>
        <p:spPr>
          <a:xfrm>
            <a:off x="4473145" y="600476"/>
            <a:ext cx="6993925" cy="5647903"/>
          </a:xfrm>
          <a:prstGeom prst="rect">
            <a:avLst/>
          </a:prstGeom>
          <a:noFill/>
          <a:ln>
            <a:noFill/>
          </a:ln>
        </p:spPr>
        <p:txBody>
          <a:bodyPr anchorCtr="0" anchor="ctr" bIns="45700" lIns="91425" spcFirstLastPara="1" rIns="91425" wrap="square" tIns="45700">
            <a:normAutofit/>
          </a:bodyPr>
          <a:lstStyle/>
          <a:p>
            <a:pPr indent="-182880" lvl="0" marL="182880" rtl="0" algn="just">
              <a:lnSpc>
                <a:spcPct val="120000"/>
              </a:lnSpc>
              <a:spcBef>
                <a:spcPts val="0"/>
              </a:spcBef>
              <a:spcAft>
                <a:spcPts val="0"/>
              </a:spcAft>
              <a:buSzPts val="2200"/>
              <a:buChar char="●"/>
            </a:pPr>
            <a:r>
              <a:rPr b="1" lang="en-US" sz="2200">
                <a:solidFill>
                  <a:schemeClr val="lt1"/>
                </a:solidFill>
                <a:latin typeface="Times New Roman"/>
                <a:ea typeface="Times New Roman"/>
                <a:cs typeface="Times New Roman"/>
                <a:sym typeface="Times New Roman"/>
              </a:rPr>
              <a:t>How to get and test ideas:</a:t>
            </a:r>
            <a:r>
              <a:rPr lang="en-US" sz="2200">
                <a:solidFill>
                  <a:schemeClr val="lt1"/>
                </a:solidFill>
                <a:latin typeface="Times New Roman"/>
                <a:ea typeface="Times New Roman"/>
                <a:cs typeface="Times New Roman"/>
                <a:sym typeface="Times New Roman"/>
              </a:rPr>
              <a:t> YC startup library: Y Combinator (no date) YC Startup Library. Available at: </a:t>
            </a:r>
            <a:r>
              <a:rPr lang="en-US" sz="2200" u="sng">
                <a:solidFill>
                  <a:schemeClr val="lt1"/>
                </a:solidFill>
                <a:latin typeface="Times New Roman"/>
                <a:ea typeface="Times New Roman"/>
                <a:cs typeface="Times New Roman"/>
                <a:sym typeface="Times New Roman"/>
                <a:hlinkClick r:id="rId4">
                  <a:extLst>
                    <a:ext uri="{A12FA001-AC4F-418D-AE19-62706E023703}">
                      <ahyp:hlinkClr val="tx"/>
                    </a:ext>
                  </a:extLst>
                </a:hlinkClick>
              </a:rPr>
              <a:t>YC Startup Library</a:t>
            </a:r>
            <a:r>
              <a:rPr lang="en-US" sz="2200">
                <a:solidFill>
                  <a:schemeClr val="lt1"/>
                </a:solidFill>
                <a:latin typeface="Times New Roman"/>
                <a:ea typeface="Times New Roman"/>
                <a:cs typeface="Times New Roman"/>
                <a:sym typeface="Times New Roman"/>
              </a:rPr>
              <a:t> (Accessed: 07 June 2024).</a:t>
            </a:r>
            <a:endParaRPr>
              <a:latin typeface="Times New Roman"/>
              <a:ea typeface="Times New Roman"/>
              <a:cs typeface="Times New Roman"/>
              <a:sym typeface="Times New Roman"/>
            </a:endParaRPr>
          </a:p>
          <a:p>
            <a:pPr indent="-182880" lvl="0" marL="182880" rtl="0" algn="just">
              <a:lnSpc>
                <a:spcPct val="120000"/>
              </a:lnSpc>
              <a:spcBef>
                <a:spcPts val="1200"/>
              </a:spcBef>
              <a:spcAft>
                <a:spcPts val="0"/>
              </a:spcAft>
              <a:buSzPts val="2200"/>
              <a:buChar char="●"/>
            </a:pPr>
            <a:r>
              <a:rPr b="1" lang="en-US" sz="2200">
                <a:solidFill>
                  <a:schemeClr val="lt1"/>
                </a:solidFill>
                <a:latin typeface="Times New Roman"/>
                <a:ea typeface="Times New Roman"/>
                <a:cs typeface="Times New Roman"/>
                <a:sym typeface="Times New Roman"/>
              </a:rPr>
              <a:t>Kevin Hale - How to evaluate startup ideas:</a:t>
            </a:r>
            <a:r>
              <a:rPr lang="en-US" sz="2200">
                <a:solidFill>
                  <a:schemeClr val="lt1"/>
                </a:solidFill>
                <a:latin typeface="Times New Roman"/>
                <a:ea typeface="Times New Roman"/>
                <a:cs typeface="Times New Roman"/>
                <a:sym typeface="Times New Roman"/>
              </a:rPr>
              <a:t> (2019) YouTube. Available at: </a:t>
            </a:r>
            <a:r>
              <a:rPr lang="en-US" sz="2200" u="sng">
                <a:solidFill>
                  <a:schemeClr val="lt1"/>
                </a:solidFill>
                <a:latin typeface="Times New Roman"/>
                <a:ea typeface="Times New Roman"/>
                <a:cs typeface="Times New Roman"/>
                <a:sym typeface="Times New Roman"/>
                <a:hlinkClick r:id="rId5">
                  <a:extLst>
                    <a:ext uri="{A12FA001-AC4F-418D-AE19-62706E023703}">
                      <ahyp:hlinkClr val="tx"/>
                    </a:ext>
                  </a:extLst>
                </a:hlinkClick>
              </a:rPr>
              <a:t>YouTube</a:t>
            </a:r>
            <a:r>
              <a:rPr lang="en-US" sz="2200">
                <a:solidFill>
                  <a:schemeClr val="lt1"/>
                </a:solidFill>
                <a:latin typeface="Times New Roman"/>
                <a:ea typeface="Times New Roman"/>
                <a:cs typeface="Times New Roman"/>
                <a:sym typeface="Times New Roman"/>
              </a:rPr>
              <a:t> (Accessed: 07 June 2024).</a:t>
            </a:r>
            <a:endParaRPr>
              <a:latin typeface="Times New Roman"/>
              <a:ea typeface="Times New Roman"/>
              <a:cs typeface="Times New Roman"/>
              <a:sym typeface="Times New Roman"/>
            </a:endParaRPr>
          </a:p>
          <a:p>
            <a:pPr indent="-182880" lvl="0" marL="182880" rtl="0" algn="just">
              <a:lnSpc>
                <a:spcPct val="120000"/>
              </a:lnSpc>
              <a:spcBef>
                <a:spcPts val="1200"/>
              </a:spcBef>
              <a:spcAft>
                <a:spcPts val="0"/>
              </a:spcAft>
              <a:buSzPts val="2200"/>
              <a:buChar char="●"/>
            </a:pPr>
            <a:r>
              <a:rPr b="1" lang="en-US" sz="2200">
                <a:solidFill>
                  <a:schemeClr val="lt1"/>
                </a:solidFill>
                <a:latin typeface="Times New Roman"/>
                <a:ea typeface="Times New Roman"/>
                <a:cs typeface="Times New Roman"/>
                <a:sym typeface="Times New Roman"/>
              </a:rPr>
              <a:t>How to measure your product:</a:t>
            </a:r>
            <a:r>
              <a:rPr lang="en-US" sz="2200">
                <a:solidFill>
                  <a:schemeClr val="lt1"/>
                </a:solidFill>
                <a:latin typeface="Times New Roman"/>
                <a:ea typeface="Times New Roman"/>
                <a:cs typeface="Times New Roman"/>
                <a:sym typeface="Times New Roman"/>
              </a:rPr>
              <a:t> YC Startup Library: Y Combinator (no date) YC Startup Library. Available at: </a:t>
            </a:r>
            <a:r>
              <a:rPr lang="en-US" sz="2200" u="sng">
                <a:solidFill>
                  <a:schemeClr val="lt1"/>
                </a:solidFill>
                <a:latin typeface="Times New Roman"/>
                <a:ea typeface="Times New Roman"/>
                <a:cs typeface="Times New Roman"/>
                <a:sym typeface="Times New Roman"/>
                <a:hlinkClick r:id="rId6">
                  <a:extLst>
                    <a:ext uri="{A12FA001-AC4F-418D-AE19-62706E023703}">
                      <ahyp:hlinkClr val="tx"/>
                    </a:ext>
                  </a:extLst>
                </a:hlinkClick>
              </a:rPr>
              <a:t>YC Startup Library</a:t>
            </a:r>
            <a:r>
              <a:rPr lang="en-US" sz="2200">
                <a:solidFill>
                  <a:schemeClr val="lt1"/>
                </a:solidFill>
                <a:latin typeface="Times New Roman"/>
                <a:ea typeface="Times New Roman"/>
                <a:cs typeface="Times New Roman"/>
                <a:sym typeface="Times New Roman"/>
              </a:rPr>
              <a:t> (Accessed: 07 June 2024).</a:t>
            </a:r>
            <a:endParaRPr>
              <a:latin typeface="Times New Roman"/>
              <a:ea typeface="Times New Roman"/>
              <a:cs typeface="Times New Roman"/>
              <a:sym typeface="Times New Roman"/>
            </a:endParaRPr>
          </a:p>
          <a:p>
            <a:pPr indent="-182880" lvl="0" marL="182880" rtl="0" algn="just">
              <a:lnSpc>
                <a:spcPct val="120000"/>
              </a:lnSpc>
              <a:spcBef>
                <a:spcPts val="1200"/>
              </a:spcBef>
              <a:spcAft>
                <a:spcPts val="0"/>
              </a:spcAft>
              <a:buSzPts val="2200"/>
              <a:buChar char="●"/>
            </a:pPr>
            <a:r>
              <a:rPr b="1" lang="en-US" sz="2200">
                <a:solidFill>
                  <a:schemeClr val="lt1"/>
                </a:solidFill>
                <a:latin typeface="Times New Roman"/>
                <a:ea typeface="Times New Roman"/>
                <a:cs typeface="Times New Roman"/>
                <a:sym typeface="Times New Roman"/>
              </a:rPr>
              <a:t>How to build the future:</a:t>
            </a:r>
            <a:r>
              <a:rPr lang="en-US" sz="2200">
                <a:solidFill>
                  <a:schemeClr val="lt1"/>
                </a:solidFill>
                <a:latin typeface="Times New Roman"/>
                <a:ea typeface="Times New Roman"/>
                <a:cs typeface="Times New Roman"/>
                <a:sym typeface="Times New Roman"/>
              </a:rPr>
              <a:t> YC Startup Library: Y Combinator (no date) YC Startup Library. Available at: </a:t>
            </a:r>
            <a:r>
              <a:rPr lang="en-US" sz="2200" u="sng">
                <a:solidFill>
                  <a:schemeClr val="lt1"/>
                </a:solidFill>
                <a:latin typeface="Times New Roman"/>
                <a:ea typeface="Times New Roman"/>
                <a:cs typeface="Times New Roman"/>
                <a:sym typeface="Times New Roman"/>
                <a:hlinkClick r:id="rId7">
                  <a:extLst>
                    <a:ext uri="{A12FA001-AC4F-418D-AE19-62706E023703}">
                      <ahyp:hlinkClr val="tx"/>
                    </a:ext>
                  </a:extLst>
                </a:hlinkClick>
              </a:rPr>
              <a:t>YC Startup Library</a:t>
            </a:r>
            <a:r>
              <a:rPr lang="en-US" sz="2200">
                <a:solidFill>
                  <a:schemeClr val="lt1"/>
                </a:solidFill>
                <a:latin typeface="Times New Roman"/>
                <a:ea typeface="Times New Roman"/>
                <a:cs typeface="Times New Roman"/>
                <a:sym typeface="Times New Roman"/>
              </a:rPr>
              <a:t> (Accessed: 07 June 2024)</a:t>
            </a:r>
            <a:endParaRPr>
              <a:latin typeface="Times New Roman"/>
              <a:ea typeface="Times New Roman"/>
              <a:cs typeface="Times New Roman"/>
              <a:sym typeface="Times New Roman"/>
            </a:endParaRPr>
          </a:p>
        </p:txBody>
      </p:sp>
      <p:pic>
        <p:nvPicPr>
          <p:cNvPr id="529" name="Google Shape;529;p31"/>
          <p:cNvPicPr preferRelativeResize="0"/>
          <p:nvPr/>
        </p:nvPicPr>
        <p:blipFill rotWithShape="1">
          <a:blip r:embed="rId8">
            <a:alphaModFix/>
          </a:blip>
          <a:srcRect b="0" l="0" r="0" t="0"/>
          <a:stretch/>
        </p:blipFill>
        <p:spPr>
          <a:xfrm>
            <a:off x="642852" y="5734163"/>
            <a:ext cx="1729218" cy="64280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3" name="Shape 533"/>
        <p:cNvGrpSpPr/>
        <p:nvPr/>
      </p:nvGrpSpPr>
      <p:grpSpPr>
        <a:xfrm>
          <a:off x="0" y="0"/>
          <a:ext cx="0" cy="0"/>
          <a:chOff x="0" y="0"/>
          <a:chExt cx="0" cy="0"/>
        </a:xfrm>
      </p:grpSpPr>
      <p:sp>
        <p:nvSpPr>
          <p:cNvPr id="534" name="Google Shape;534;p3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descr="A network of dots and lines&#10;&#10;Description automatically generated" id="535" name="Google Shape;535;p32"/>
          <p:cNvPicPr preferRelativeResize="0"/>
          <p:nvPr/>
        </p:nvPicPr>
        <p:blipFill rotWithShape="1">
          <a:blip r:embed="rId3">
            <a:alphaModFix amt="35000"/>
          </a:blip>
          <a:srcRect b="6296" l="0" r="0" t="37454"/>
          <a:stretch/>
        </p:blipFill>
        <p:spPr>
          <a:xfrm>
            <a:off x="20" y="10"/>
            <a:ext cx="12191980" cy="6857990"/>
          </a:xfrm>
          <a:prstGeom prst="rect">
            <a:avLst/>
          </a:prstGeom>
          <a:noFill/>
          <a:ln>
            <a:noFill/>
          </a:ln>
        </p:spPr>
      </p:pic>
      <p:sp>
        <p:nvSpPr>
          <p:cNvPr id="536" name="Google Shape;536;p32"/>
          <p:cNvSpPr txBox="1"/>
          <p:nvPr>
            <p:ph type="ctrTitle"/>
          </p:nvPr>
        </p:nvSpPr>
        <p:spPr>
          <a:xfrm>
            <a:off x="1477620" y="1309815"/>
            <a:ext cx="9055227" cy="271255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9600"/>
              <a:buFont typeface="Corbel"/>
              <a:buNone/>
            </a:pPr>
            <a:r>
              <a:rPr b="1" lang="en-US" sz="9600">
                <a:solidFill>
                  <a:schemeClr val="lt1"/>
                </a:solidFill>
                <a:latin typeface="Times New Roman"/>
                <a:ea typeface="Times New Roman"/>
                <a:cs typeface="Times New Roman"/>
                <a:sym typeface="Times New Roman"/>
              </a:rPr>
              <a:t>THANK YOU!</a:t>
            </a:r>
            <a:endParaRPr>
              <a:latin typeface="Times New Roman"/>
              <a:ea typeface="Times New Roman"/>
              <a:cs typeface="Times New Roman"/>
              <a:sym typeface="Times New Roman"/>
            </a:endParaRPr>
          </a:p>
        </p:txBody>
      </p:sp>
      <p:sp>
        <p:nvSpPr>
          <p:cNvPr id="537" name="Google Shape;537;p32"/>
          <p:cNvSpPr/>
          <p:nvPr/>
        </p:nvSpPr>
        <p:spPr>
          <a:xfrm>
            <a:off x="0" y="758952"/>
            <a:ext cx="384048" cy="5330952"/>
          </a:xfrm>
          <a:prstGeom prst="rect">
            <a:avLst/>
          </a:prstGeom>
          <a:solidFill>
            <a:schemeClr val="accent1">
              <a:alpha val="89411"/>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538" name="Google Shape;538;p32"/>
          <p:cNvSpPr/>
          <p:nvPr/>
        </p:nvSpPr>
        <p:spPr>
          <a:xfrm>
            <a:off x="11821442" y="758952"/>
            <a:ext cx="384048" cy="533095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id="539" name="Google Shape;539;p32"/>
          <p:cNvPicPr preferRelativeResize="0"/>
          <p:nvPr/>
        </p:nvPicPr>
        <p:blipFill rotWithShape="1">
          <a:blip r:embed="rId4">
            <a:alphaModFix/>
          </a:blip>
          <a:srcRect b="0" l="0" r="0" t="0"/>
          <a:stretch/>
        </p:blipFill>
        <p:spPr>
          <a:xfrm>
            <a:off x="9206716" y="5668688"/>
            <a:ext cx="2266246" cy="8424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6" name="Shape 156"/>
        <p:cNvGrpSpPr/>
        <p:nvPr/>
      </p:nvGrpSpPr>
      <p:grpSpPr>
        <a:xfrm>
          <a:off x="0" y="0"/>
          <a:ext cx="0" cy="0"/>
          <a:chOff x="0" y="0"/>
          <a:chExt cx="0" cy="0"/>
        </a:xfrm>
      </p:grpSpPr>
      <p:sp>
        <p:nvSpPr>
          <p:cNvPr id="157" name="Google Shape;157;p4"/>
          <p:cNvSpPr/>
          <p:nvPr/>
        </p:nvSpPr>
        <p:spPr>
          <a:xfrm>
            <a:off x="0" y="761999"/>
            <a:ext cx="9141619" cy="5334001"/>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58" name="Google Shape;158;p4"/>
          <p:cNvSpPr/>
          <p:nvPr/>
        </p:nvSpPr>
        <p:spPr>
          <a:xfrm>
            <a:off x="9270263" y="761999"/>
            <a:ext cx="2925318" cy="5334001"/>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59" name="Google Shape;159;p4"/>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descr="Person with idea concept" id="160" name="Google Shape;160;p4"/>
          <p:cNvPicPr preferRelativeResize="0"/>
          <p:nvPr/>
        </p:nvPicPr>
        <p:blipFill rotWithShape="1">
          <a:blip r:embed="rId3">
            <a:alphaModFix amt="35000"/>
          </a:blip>
          <a:srcRect b="12717" l="0" r="0" t="3013"/>
          <a:stretch/>
        </p:blipFill>
        <p:spPr>
          <a:xfrm>
            <a:off x="20" y="10"/>
            <a:ext cx="12191980" cy="6857990"/>
          </a:xfrm>
          <a:prstGeom prst="rect">
            <a:avLst/>
          </a:prstGeom>
          <a:noFill/>
          <a:ln>
            <a:noFill/>
          </a:ln>
          <a:effectLst>
            <a:outerShdw blurRad="1270000" sx="1000" rotWithShape="0" algn="ctr" dir="5400000" dist="50800" sy="1000">
              <a:srgbClr val="D7F0F6"/>
            </a:outerShdw>
            <a:reflection blurRad="0" dir="5400000" dist="50800" endA="0" endPos="65000" kx="0" rotWithShape="0" algn="bl" stPos="0" sy="-100000" ky="0"/>
          </a:effectLst>
        </p:spPr>
      </p:pic>
      <p:sp>
        <p:nvSpPr>
          <p:cNvPr id="161" name="Google Shape;161;p4"/>
          <p:cNvSpPr txBox="1"/>
          <p:nvPr>
            <p:ph type="title"/>
          </p:nvPr>
        </p:nvSpPr>
        <p:spPr>
          <a:xfrm>
            <a:off x="977708" y="511112"/>
            <a:ext cx="10236584" cy="127274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600"/>
              <a:buFont typeface="Corbel"/>
              <a:buNone/>
            </a:pPr>
            <a:r>
              <a:rPr lang="en-US" sz="6600">
                <a:solidFill>
                  <a:schemeClr val="lt1"/>
                </a:solidFill>
                <a:latin typeface="Times New Roman"/>
                <a:ea typeface="Times New Roman"/>
                <a:cs typeface="Times New Roman"/>
                <a:sym typeface="Times New Roman"/>
              </a:rPr>
              <a:t>Why ideas matter?</a:t>
            </a:r>
            <a:endParaRPr>
              <a:latin typeface="Times New Roman"/>
              <a:ea typeface="Times New Roman"/>
              <a:cs typeface="Times New Roman"/>
              <a:sym typeface="Times New Roman"/>
            </a:endParaRPr>
          </a:p>
        </p:txBody>
      </p:sp>
      <p:sp>
        <p:nvSpPr>
          <p:cNvPr id="162" name="Google Shape;162;p4"/>
          <p:cNvSpPr txBox="1"/>
          <p:nvPr/>
        </p:nvSpPr>
        <p:spPr>
          <a:xfrm>
            <a:off x="1529643" y="2294959"/>
            <a:ext cx="10011600" cy="4263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F2F2F2"/>
              </a:buClr>
              <a:buSzPts val="2800"/>
              <a:buFont typeface="Times New Roman"/>
              <a:buChar char="✔"/>
            </a:pPr>
            <a:r>
              <a:rPr b="0" i="0" lang="en-US" sz="2800" u="none" cap="none" strike="noStrike">
                <a:solidFill>
                  <a:srgbClr val="F2F2F2"/>
                </a:solidFill>
                <a:latin typeface="Times New Roman"/>
                <a:ea typeface="Times New Roman"/>
                <a:cs typeface="Times New Roman"/>
                <a:sym typeface="Times New Roman"/>
              </a:rPr>
              <a:t>An idea is the foundation of every startup.</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600"/>
              </a:spcBef>
              <a:spcAft>
                <a:spcPts val="0"/>
              </a:spcAft>
              <a:buClr>
                <a:srgbClr val="F2F2F2"/>
              </a:buClr>
              <a:buSzPts val="2800"/>
              <a:buFont typeface="Times New Roman"/>
              <a:buChar char="✔"/>
            </a:pPr>
            <a:r>
              <a:rPr b="0" i="0" lang="en-US" sz="2800" u="none" cap="none" strike="noStrike">
                <a:solidFill>
                  <a:srgbClr val="F2F2F2"/>
                </a:solidFill>
                <a:latin typeface="Times New Roman"/>
                <a:ea typeface="Times New Roman"/>
                <a:cs typeface="Times New Roman"/>
                <a:sym typeface="Times New Roman"/>
              </a:rPr>
              <a:t>It represents the core solution to a problem or need.</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600"/>
              </a:spcBef>
              <a:spcAft>
                <a:spcPts val="0"/>
              </a:spcAft>
              <a:buClr>
                <a:srgbClr val="F2F2F2"/>
              </a:buClr>
              <a:buSzPts val="2800"/>
              <a:buFont typeface="Times New Roman"/>
              <a:buChar char="✔"/>
            </a:pPr>
            <a:r>
              <a:rPr b="0" i="0" lang="en-US" sz="2800" u="none" cap="none" strike="noStrike">
                <a:solidFill>
                  <a:srgbClr val="F2F2F2"/>
                </a:solidFill>
                <a:latin typeface="Times New Roman"/>
                <a:ea typeface="Times New Roman"/>
                <a:cs typeface="Times New Roman"/>
                <a:sym typeface="Times New Roman"/>
              </a:rPr>
              <a:t>A novel idea can provide a significant competitive advantage.</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600"/>
              </a:spcBef>
              <a:spcAft>
                <a:spcPts val="0"/>
              </a:spcAft>
              <a:buClr>
                <a:srgbClr val="F2F2F2"/>
              </a:buClr>
              <a:buSzPts val="2800"/>
              <a:buFont typeface="Times New Roman"/>
              <a:buChar char="✔"/>
            </a:pPr>
            <a:r>
              <a:rPr b="0" i="0" lang="en-US" sz="2800" u="none" cap="none" strike="noStrike">
                <a:solidFill>
                  <a:srgbClr val="F2F2F2"/>
                </a:solidFill>
                <a:latin typeface="Times New Roman"/>
                <a:ea typeface="Times New Roman"/>
                <a:cs typeface="Times New Roman"/>
                <a:sym typeface="Times New Roman"/>
              </a:rPr>
              <a:t>Continuous ideation leads to product and market expansion.</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600"/>
              </a:spcBef>
              <a:spcAft>
                <a:spcPts val="0"/>
              </a:spcAft>
              <a:buClr>
                <a:srgbClr val="F2F2F2"/>
              </a:buClr>
              <a:buSzPts val="2800"/>
              <a:buFont typeface="Times New Roman"/>
              <a:buChar char="✔"/>
            </a:pPr>
            <a:r>
              <a:rPr b="0" i="0" lang="en-US" sz="2800" u="none" cap="none" strike="noStrike">
                <a:solidFill>
                  <a:srgbClr val="F2F2F2"/>
                </a:solidFill>
                <a:latin typeface="Times New Roman"/>
                <a:ea typeface="Times New Roman"/>
                <a:cs typeface="Times New Roman"/>
                <a:sym typeface="Times New Roman"/>
              </a:rPr>
              <a:t>Investors look for unique, scalable, and impactful ideas.</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Clr>
                <a:srgbClr val="000000"/>
              </a:buClr>
              <a:buSzPts val="1800"/>
              <a:buFont typeface="Arial"/>
              <a:buNone/>
            </a:pPr>
            <a:br>
              <a:rPr b="0" i="0" lang="en-US" sz="1800" u="none" cap="none" strike="noStrike">
                <a:solidFill>
                  <a:schemeClr val="lt1"/>
                </a:solidFill>
                <a:latin typeface="Times New Roman"/>
                <a:ea typeface="Times New Roman"/>
                <a:cs typeface="Times New Roman"/>
                <a:sym typeface="Times New Roman"/>
              </a:rPr>
            </a:br>
            <a:endParaRPr b="0" i="0" sz="1800" u="none" cap="none" strike="noStrike">
              <a:solidFill>
                <a:schemeClr val="lt1"/>
              </a:solidFill>
              <a:latin typeface="Times New Roman"/>
              <a:ea typeface="Times New Roman"/>
              <a:cs typeface="Times New Roman"/>
              <a:sym typeface="Times New Roman"/>
            </a:endParaRPr>
          </a:p>
        </p:txBody>
      </p:sp>
      <p:pic>
        <p:nvPicPr>
          <p:cNvPr id="163" name="Google Shape;163;p4"/>
          <p:cNvPicPr preferRelativeResize="0"/>
          <p:nvPr/>
        </p:nvPicPr>
        <p:blipFill rotWithShape="1">
          <a:blip r:embed="rId4">
            <a:alphaModFix/>
          </a:blip>
          <a:srcRect b="0" l="0" r="0" t="0"/>
          <a:stretch/>
        </p:blipFill>
        <p:spPr>
          <a:xfrm>
            <a:off x="441960" y="355449"/>
            <a:ext cx="1449765" cy="5389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61"/>
                                        </p:tgtEl>
                                        <p:attrNameLst>
                                          <p:attrName>style.visibility</p:attrName>
                                        </p:attrNameLst>
                                      </p:cBhvr>
                                      <p:to>
                                        <p:strVal val="visible"/>
                                      </p:to>
                                    </p:set>
                                    <p:animEffect filter="fade" transition="in">
                                      <p:cBhvr>
                                        <p:cTn dur="4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0" st="0"/>
                                            </p:txEl>
                                          </p:spTgt>
                                        </p:tgtEl>
                                        <p:attrNameLst>
                                          <p:attrName>style.visibility</p:attrName>
                                        </p:attrNameLst>
                                      </p:cBhvr>
                                      <p:to>
                                        <p:strVal val="visible"/>
                                      </p:to>
                                    </p:set>
                                    <p:animEffect filter="fade" transition="in">
                                      <p:cBhvr>
                                        <p:cTn dur="2000"/>
                                        <p:tgtEl>
                                          <p:spTgt spid="1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1" st="1"/>
                                            </p:txEl>
                                          </p:spTgt>
                                        </p:tgtEl>
                                        <p:attrNameLst>
                                          <p:attrName>style.visibility</p:attrName>
                                        </p:attrNameLst>
                                      </p:cBhvr>
                                      <p:to>
                                        <p:strVal val="visible"/>
                                      </p:to>
                                    </p:set>
                                    <p:animEffect filter="fade" transition="in">
                                      <p:cBhvr>
                                        <p:cTn dur="2000"/>
                                        <p:tgtEl>
                                          <p:spTgt spid="1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2" st="2"/>
                                            </p:txEl>
                                          </p:spTgt>
                                        </p:tgtEl>
                                        <p:attrNameLst>
                                          <p:attrName>style.visibility</p:attrName>
                                        </p:attrNameLst>
                                      </p:cBhvr>
                                      <p:to>
                                        <p:strVal val="visible"/>
                                      </p:to>
                                    </p:set>
                                    <p:animEffect filter="fade" transition="in">
                                      <p:cBhvr>
                                        <p:cTn dur="2000"/>
                                        <p:tgtEl>
                                          <p:spTgt spid="1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3" st="3"/>
                                            </p:txEl>
                                          </p:spTgt>
                                        </p:tgtEl>
                                        <p:attrNameLst>
                                          <p:attrName>style.visibility</p:attrName>
                                        </p:attrNameLst>
                                      </p:cBhvr>
                                      <p:to>
                                        <p:strVal val="visible"/>
                                      </p:to>
                                    </p:set>
                                    <p:animEffect filter="fade" transition="in">
                                      <p:cBhvr>
                                        <p:cTn dur="2000"/>
                                        <p:tgtEl>
                                          <p:spTgt spid="1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4" st="4"/>
                                            </p:txEl>
                                          </p:spTgt>
                                        </p:tgtEl>
                                        <p:attrNameLst>
                                          <p:attrName>style.visibility</p:attrName>
                                        </p:attrNameLst>
                                      </p:cBhvr>
                                      <p:to>
                                        <p:strVal val="visible"/>
                                      </p:to>
                                    </p:set>
                                    <p:animEffect filter="fade" transition="in">
                                      <p:cBhvr>
                                        <p:cTn dur="2000"/>
                                        <p:tgtEl>
                                          <p:spTgt spid="16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5" st="5"/>
                                            </p:txEl>
                                          </p:spTgt>
                                        </p:tgtEl>
                                        <p:attrNameLst>
                                          <p:attrName>style.visibility</p:attrName>
                                        </p:attrNameLst>
                                      </p:cBhvr>
                                      <p:to>
                                        <p:strVal val="visible"/>
                                      </p:to>
                                    </p:set>
                                    <p:animEffect filter="fade" transition="in">
                                      <p:cBhvr>
                                        <p:cTn dur="2000"/>
                                        <p:tgtEl>
                                          <p:spTgt spid="16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7" name="Shape 167"/>
        <p:cNvGrpSpPr/>
        <p:nvPr/>
      </p:nvGrpSpPr>
      <p:grpSpPr>
        <a:xfrm>
          <a:off x="0" y="0"/>
          <a:ext cx="0" cy="0"/>
          <a:chOff x="0" y="0"/>
          <a:chExt cx="0" cy="0"/>
        </a:xfrm>
      </p:grpSpPr>
      <p:sp>
        <p:nvSpPr>
          <p:cNvPr id="168" name="Google Shape;168;p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descr="Person with idea concept" id="169" name="Google Shape;169;p5"/>
          <p:cNvPicPr preferRelativeResize="0"/>
          <p:nvPr/>
        </p:nvPicPr>
        <p:blipFill rotWithShape="1">
          <a:blip r:embed="rId3">
            <a:alphaModFix amt="35000"/>
          </a:blip>
          <a:srcRect b="14835" l="0" r="0" t="896"/>
          <a:stretch/>
        </p:blipFill>
        <p:spPr>
          <a:xfrm>
            <a:off x="13510" y="-4567"/>
            <a:ext cx="12191980" cy="6857990"/>
          </a:xfrm>
          <a:prstGeom prst="rect">
            <a:avLst/>
          </a:prstGeom>
          <a:noFill/>
          <a:ln>
            <a:noFill/>
          </a:ln>
        </p:spPr>
      </p:pic>
      <p:sp>
        <p:nvSpPr>
          <p:cNvPr id="170" name="Google Shape;170;p5"/>
          <p:cNvSpPr txBox="1"/>
          <p:nvPr>
            <p:ph type="ctrTitle"/>
          </p:nvPr>
        </p:nvSpPr>
        <p:spPr>
          <a:xfrm>
            <a:off x="1069847" y="758952"/>
            <a:ext cx="9055227" cy="379476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8800"/>
              <a:buFont typeface="Corbel"/>
              <a:buNone/>
            </a:pPr>
            <a:r>
              <a:rPr lang="en-US" sz="8800">
                <a:solidFill>
                  <a:schemeClr val="lt1"/>
                </a:solidFill>
                <a:latin typeface="Times New Roman"/>
                <a:ea typeface="Times New Roman"/>
                <a:cs typeface="Times New Roman"/>
                <a:sym typeface="Times New Roman"/>
              </a:rPr>
              <a:t>How to get and test ideas?</a:t>
            </a:r>
            <a:endParaRPr>
              <a:latin typeface="Times New Roman"/>
              <a:ea typeface="Times New Roman"/>
              <a:cs typeface="Times New Roman"/>
              <a:sym typeface="Times New Roman"/>
            </a:endParaRPr>
          </a:p>
        </p:txBody>
      </p:sp>
      <p:sp>
        <p:nvSpPr>
          <p:cNvPr id="171" name="Google Shape;171;p5"/>
          <p:cNvSpPr/>
          <p:nvPr/>
        </p:nvSpPr>
        <p:spPr>
          <a:xfrm>
            <a:off x="0" y="758952"/>
            <a:ext cx="384048" cy="5330952"/>
          </a:xfrm>
          <a:prstGeom prst="rect">
            <a:avLst/>
          </a:prstGeom>
          <a:solidFill>
            <a:schemeClr val="accent1">
              <a:alpha val="89411"/>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72" name="Google Shape;172;p5"/>
          <p:cNvSpPr/>
          <p:nvPr/>
        </p:nvSpPr>
        <p:spPr>
          <a:xfrm>
            <a:off x="11821442" y="758952"/>
            <a:ext cx="384048" cy="533095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id="173" name="Google Shape;173;p5"/>
          <p:cNvPicPr preferRelativeResize="0"/>
          <p:nvPr/>
        </p:nvPicPr>
        <p:blipFill rotWithShape="1">
          <a:blip r:embed="rId4">
            <a:alphaModFix/>
          </a:blip>
          <a:srcRect b="0" l="0" r="0" t="0"/>
          <a:stretch/>
        </p:blipFill>
        <p:spPr>
          <a:xfrm>
            <a:off x="673877" y="5844746"/>
            <a:ext cx="1856853" cy="6902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455"/>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6"/>
          <p:cNvSpPr txBox="1"/>
          <p:nvPr>
            <p:ph idx="1" type="body"/>
          </p:nvPr>
        </p:nvSpPr>
        <p:spPr>
          <a:xfrm>
            <a:off x="3741057" y="759940"/>
            <a:ext cx="7315200" cy="5338119"/>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SzPts val="1800"/>
              <a:buFont typeface="Arial"/>
              <a:buChar char="•"/>
            </a:pPr>
            <a:r>
              <a:rPr b="1" lang="en-US" sz="1800">
                <a:solidFill>
                  <a:srgbClr val="2791A6"/>
                </a:solidFill>
              </a:rPr>
              <a:t>Start with a problem: </a:t>
            </a:r>
            <a:r>
              <a:rPr b="0" i="0" lang="en-US" sz="1800">
                <a:solidFill>
                  <a:schemeClr val="dk1"/>
                </a:solidFill>
                <a:highlight>
                  <a:srgbClr val="FFFFFF"/>
                </a:highlight>
              </a:rPr>
              <a:t>Identify real problems that need solving. This could come from personal experiences by asking yourself  </a:t>
            </a:r>
            <a:r>
              <a:rPr b="1" i="1" lang="en-US" sz="1800">
                <a:solidFill>
                  <a:srgbClr val="2791A6"/>
                </a:solidFill>
                <a:highlight>
                  <a:srgbClr val="FFFFFF"/>
                </a:highlight>
              </a:rPr>
              <a:t>“D</a:t>
            </a:r>
            <a:r>
              <a:rPr b="1" i="1" lang="en-US" sz="1800">
                <a:solidFill>
                  <a:srgbClr val="2791A6"/>
                </a:solidFill>
              </a:rPr>
              <a:t>o i have any relationship with this problem?”</a:t>
            </a:r>
            <a:r>
              <a:rPr lang="en-US" sz="1800">
                <a:solidFill>
                  <a:srgbClr val="2791A6"/>
                </a:solidFill>
              </a:rPr>
              <a:t> </a:t>
            </a:r>
            <a:r>
              <a:rPr lang="en-US" sz="1800">
                <a:solidFill>
                  <a:schemeClr val="dk1"/>
                </a:solidFill>
              </a:rPr>
              <a:t>and this is the problem that many people have.</a:t>
            </a:r>
            <a:endParaRPr/>
          </a:p>
          <a:p>
            <a:pPr indent="-342900" lvl="0" marL="342900" rtl="0" algn="just">
              <a:lnSpc>
                <a:spcPct val="150000"/>
              </a:lnSpc>
              <a:spcBef>
                <a:spcPts val="1200"/>
              </a:spcBef>
              <a:spcAft>
                <a:spcPts val="0"/>
              </a:spcAft>
              <a:buSzPts val="1800"/>
              <a:buFont typeface="Arial"/>
              <a:buChar char="•"/>
            </a:pPr>
            <a:r>
              <a:rPr b="1" lang="en-US" sz="1800">
                <a:solidFill>
                  <a:srgbClr val="2791A6"/>
                </a:solidFill>
              </a:rPr>
              <a:t>Personal connection: </a:t>
            </a:r>
            <a:r>
              <a:rPr b="0" i="0" lang="en-US" sz="1800">
                <a:solidFill>
                  <a:schemeClr val="dk1"/>
                </a:solidFill>
                <a:highlight>
                  <a:srgbClr val="FFFFFF"/>
                </a:highlight>
              </a:rPr>
              <a:t>It's beneficial to work on problems that you have a personal connection with, as this can drive your passion and understanding.</a:t>
            </a:r>
            <a:endParaRPr/>
          </a:p>
          <a:p>
            <a:pPr indent="-342900" lvl="0" marL="342900" rtl="0" algn="just">
              <a:lnSpc>
                <a:spcPct val="150000"/>
              </a:lnSpc>
              <a:spcBef>
                <a:spcPts val="1200"/>
              </a:spcBef>
              <a:spcAft>
                <a:spcPts val="0"/>
              </a:spcAft>
              <a:buSzPts val="1800"/>
              <a:buFont typeface="Arial"/>
              <a:buChar char="•"/>
            </a:pPr>
            <a:r>
              <a:rPr b="1" lang="en-US" sz="1800">
                <a:solidFill>
                  <a:srgbClr val="2791A6"/>
                </a:solidFill>
                <a:highlight>
                  <a:srgbClr val="FFFFFF"/>
                </a:highlight>
              </a:rPr>
              <a:t>Brainstorming with your friends: </a:t>
            </a:r>
            <a:r>
              <a:rPr b="0" i="0" lang="en-US" sz="1800">
                <a:solidFill>
                  <a:schemeClr val="dk1"/>
                </a:solidFill>
                <a:highlight>
                  <a:srgbClr val="FFFFFF"/>
                </a:highlight>
              </a:rPr>
              <a:t>Engage in brainstorming sessions with friends or colleagues to generate ideas.</a:t>
            </a:r>
            <a:r>
              <a:rPr b="1" lang="en-US" sz="1800">
                <a:solidFill>
                  <a:schemeClr val="dk1"/>
                </a:solidFill>
                <a:highlight>
                  <a:srgbClr val="FFFFFF"/>
                </a:highlight>
              </a:rPr>
              <a:t> </a:t>
            </a:r>
            <a:r>
              <a:rPr lang="en-US" sz="1800">
                <a:solidFill>
                  <a:schemeClr val="dk1"/>
                </a:solidFill>
              </a:rPr>
              <a:t>This is the perfect time to think about finding co-founders, you talk about the problem and they elaborate on it. Talking to each other to build idea, </a:t>
            </a:r>
            <a:r>
              <a:rPr lang="en-US" sz="1800">
                <a:solidFill>
                  <a:schemeClr val="dk1"/>
                </a:solidFill>
                <a:highlight>
                  <a:srgbClr val="FFFFFF"/>
                </a:highlight>
              </a:rPr>
              <a:t>d</a:t>
            </a:r>
            <a:r>
              <a:rPr b="0" i="0" lang="en-US" sz="1800">
                <a:solidFill>
                  <a:schemeClr val="dk1"/>
                </a:solidFill>
                <a:highlight>
                  <a:srgbClr val="FFFFFF"/>
                </a:highlight>
              </a:rPr>
              <a:t>iversity in perspectives can lead to innovative solutions.</a:t>
            </a:r>
            <a:endParaRPr b="1" i="0" sz="1800">
              <a:solidFill>
                <a:schemeClr val="dk1"/>
              </a:solidFill>
              <a:highlight>
                <a:srgbClr val="FFFFFF"/>
              </a:highlight>
            </a:endParaRPr>
          </a:p>
          <a:p>
            <a:pPr indent="-228600" lvl="0" marL="342900" rtl="0" algn="l">
              <a:lnSpc>
                <a:spcPct val="90000"/>
              </a:lnSpc>
              <a:spcBef>
                <a:spcPts val="1200"/>
              </a:spcBef>
              <a:spcAft>
                <a:spcPts val="0"/>
              </a:spcAft>
              <a:buSzPts val="1800"/>
              <a:buFont typeface="Arial"/>
              <a:buNone/>
            </a:pPr>
            <a:r>
              <a:t/>
            </a:r>
            <a:endParaRPr sz="1800">
              <a:latin typeface="Helvetica Neue"/>
              <a:ea typeface="Helvetica Neue"/>
              <a:cs typeface="Helvetica Neue"/>
              <a:sym typeface="Helvetica Neue"/>
            </a:endParaRPr>
          </a:p>
        </p:txBody>
      </p:sp>
      <p:sp>
        <p:nvSpPr>
          <p:cNvPr id="180" name="Google Shape;180;p6"/>
          <p:cNvSpPr txBox="1"/>
          <p:nvPr/>
        </p:nvSpPr>
        <p:spPr>
          <a:xfrm>
            <a:off x="210066" y="2174789"/>
            <a:ext cx="2965500" cy="2308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chemeClr val="lt1"/>
                </a:solidFill>
                <a:latin typeface="Times New Roman"/>
                <a:ea typeface="Times New Roman"/>
                <a:cs typeface="Times New Roman"/>
                <a:sym typeface="Times New Roman"/>
              </a:rPr>
              <a:t>How to get and test ideas?</a:t>
            </a:r>
            <a:endParaRPr b="0" i="0" sz="1400" u="none" cap="none" strike="noStrike">
              <a:solidFill>
                <a:srgbClr val="000000"/>
              </a:solidFill>
              <a:latin typeface="Times New Roman"/>
              <a:ea typeface="Times New Roman"/>
              <a:cs typeface="Times New Roman"/>
              <a:sym typeface="Times New Roman"/>
            </a:endParaRPr>
          </a:p>
        </p:txBody>
      </p:sp>
      <p:pic>
        <p:nvPicPr>
          <p:cNvPr id="181" name="Google Shape;181;p6"/>
          <p:cNvPicPr preferRelativeResize="0"/>
          <p:nvPr/>
        </p:nvPicPr>
        <p:blipFill rotWithShape="1">
          <a:blip r:embed="rId3">
            <a:alphaModFix/>
          </a:blip>
          <a:srcRect b="0" l="0" r="0" t="0"/>
          <a:stretch/>
        </p:blipFill>
        <p:spPr>
          <a:xfrm>
            <a:off x="339314" y="82034"/>
            <a:ext cx="1532238" cy="569578"/>
          </a:xfrm>
          <a:prstGeom prst="rect">
            <a:avLst/>
          </a:prstGeom>
          <a:noFill/>
          <a:ln>
            <a:noFill/>
          </a:ln>
        </p:spPr>
      </p:pic>
      <p:sp>
        <p:nvSpPr>
          <p:cNvPr id="182" name="Google Shape;182;p6"/>
          <p:cNvSpPr txBox="1"/>
          <p:nvPr/>
        </p:nvSpPr>
        <p:spPr>
          <a:xfrm>
            <a:off x="9535900" y="5759350"/>
            <a:ext cx="3862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1" lang="en-US" sz="1000" u="none" cap="none" strike="noStrike">
                <a:solidFill>
                  <a:srgbClr val="0F0F0F"/>
                </a:solidFill>
                <a:highlight>
                  <a:srgbClr val="FFFFFF"/>
                </a:highlight>
                <a:latin typeface="Times New Roman"/>
                <a:ea typeface="Times New Roman"/>
                <a:cs typeface="Times New Roman"/>
                <a:sym typeface="Times New Roman"/>
              </a:rPr>
              <a:t>(Michael Seibel, 2019)</a:t>
            </a:r>
            <a:endParaRPr b="0" i="1" sz="1000" u="none" cap="none" strike="noStrike">
              <a:solidFill>
                <a:srgbClr val="595959"/>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sp>
        <p:nvSpPr>
          <p:cNvPr id="187" name="Google Shape;187;p7"/>
          <p:cNvSpPr/>
          <p:nvPr/>
        </p:nvSpPr>
        <p:spPr>
          <a:xfrm>
            <a:off x="0" y="761999"/>
            <a:ext cx="9141619" cy="5334001"/>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88" name="Google Shape;188;p7"/>
          <p:cNvSpPr/>
          <p:nvPr/>
        </p:nvSpPr>
        <p:spPr>
          <a:xfrm>
            <a:off x="9270263" y="761999"/>
            <a:ext cx="2925318" cy="5334001"/>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89" name="Google Shape;189;p7"/>
          <p:cNvSpPr/>
          <p:nvPr/>
        </p:nvSpPr>
        <p:spPr>
          <a:xfrm>
            <a:off x="1" y="0"/>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90" name="Google Shape;190;p7"/>
          <p:cNvSpPr/>
          <p:nvPr/>
        </p:nvSpPr>
        <p:spPr>
          <a:xfrm>
            <a:off x="4639057" y="761999"/>
            <a:ext cx="7552943" cy="5334001"/>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191" name="Google Shape;191;p7"/>
          <p:cNvSpPr txBox="1"/>
          <p:nvPr>
            <p:ph type="title"/>
          </p:nvPr>
        </p:nvSpPr>
        <p:spPr>
          <a:xfrm>
            <a:off x="5039568" y="1385532"/>
            <a:ext cx="6625210" cy="410086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500"/>
              <a:buFont typeface="Corbel"/>
              <a:buNone/>
            </a:pPr>
            <a:r>
              <a:rPr lang="en-US" sz="5500">
                <a:solidFill>
                  <a:srgbClr val="FFFFFF"/>
                </a:solidFill>
              </a:rPr>
              <a:t>Tips: Using personal pain points as a source of ideas.</a:t>
            </a:r>
            <a:br>
              <a:rPr lang="en-US" sz="5500">
                <a:solidFill>
                  <a:srgbClr val="FFFFFF"/>
                </a:solidFill>
              </a:rPr>
            </a:br>
            <a:endParaRPr sz="5500">
              <a:solidFill>
                <a:srgbClr val="FFFFFF"/>
              </a:solidFill>
            </a:endParaRPr>
          </a:p>
        </p:txBody>
      </p:sp>
      <p:sp>
        <p:nvSpPr>
          <p:cNvPr id="192" name="Google Shape;192;p7"/>
          <p:cNvSpPr/>
          <p:nvPr/>
        </p:nvSpPr>
        <p:spPr>
          <a:xfrm>
            <a:off x="-7912" y="758952"/>
            <a:ext cx="384048" cy="533095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descr="Lightbulb" id="193" name="Google Shape;193;p7"/>
          <p:cNvPicPr preferRelativeResize="0"/>
          <p:nvPr/>
        </p:nvPicPr>
        <p:blipFill rotWithShape="1">
          <a:blip r:embed="rId3">
            <a:alphaModFix/>
          </a:blip>
          <a:srcRect b="0" l="0" r="0" t="0"/>
          <a:stretch/>
        </p:blipFill>
        <p:spPr>
          <a:xfrm>
            <a:off x="696177" y="1695799"/>
            <a:ext cx="3458249" cy="3458249"/>
          </a:xfrm>
          <a:prstGeom prst="rect">
            <a:avLst/>
          </a:prstGeom>
          <a:noFill/>
          <a:ln>
            <a:noFill/>
          </a:ln>
        </p:spPr>
      </p:pic>
      <p:pic>
        <p:nvPicPr>
          <p:cNvPr id="194" name="Google Shape;194;p7"/>
          <p:cNvPicPr preferRelativeResize="0"/>
          <p:nvPr/>
        </p:nvPicPr>
        <p:blipFill rotWithShape="1">
          <a:blip r:embed="rId4">
            <a:alphaModFix/>
          </a:blip>
          <a:srcRect b="0" l="0" r="0" t="0"/>
          <a:stretch/>
        </p:blipFill>
        <p:spPr>
          <a:xfrm>
            <a:off x="696177" y="5857296"/>
            <a:ext cx="1909125" cy="70967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
        <p:nvSpPr>
          <p:cNvPr id="200" name="Google Shape;200;p8"/>
          <p:cNvSpPr/>
          <p:nvPr/>
        </p:nvSpPr>
        <p:spPr>
          <a:xfrm>
            <a:off x="1" y="758952"/>
            <a:ext cx="3443590" cy="533095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01" name="Google Shape;201;p8"/>
          <p:cNvSpPr/>
          <p:nvPr/>
        </p:nvSpPr>
        <p:spPr>
          <a:xfrm>
            <a:off x="11815864" y="758952"/>
            <a:ext cx="384048" cy="533095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02" name="Google Shape;202;p8"/>
          <p:cNvSpPr txBox="1"/>
          <p:nvPr>
            <p:ph type="title"/>
          </p:nvPr>
        </p:nvSpPr>
        <p:spPr>
          <a:xfrm>
            <a:off x="312118" y="1421336"/>
            <a:ext cx="2947482" cy="460118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FFFFFF"/>
              </a:buClr>
              <a:buSzPts val="4800"/>
              <a:buFont typeface="Corbel"/>
              <a:buNone/>
            </a:pPr>
            <a:r>
              <a:rPr b="0" i="0" lang="en-US" sz="4800" u="none" cap="none" strike="noStrike"/>
              <a:t>How to get and test ideas?</a:t>
            </a:r>
            <a:br>
              <a:rPr b="0" i="0" lang="en-US" sz="4800" u="none" cap="none" strike="noStrike"/>
            </a:br>
            <a:endParaRPr sz="4800"/>
          </a:p>
        </p:txBody>
      </p:sp>
      <p:sp>
        <p:nvSpPr>
          <p:cNvPr id="203" name="Google Shape;203;p8"/>
          <p:cNvSpPr/>
          <p:nvPr/>
        </p:nvSpPr>
        <p:spPr>
          <a:xfrm>
            <a:off x="3916672" y="818798"/>
            <a:ext cx="3585088" cy="59499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rPr b="1" i="0" lang="en-US" sz="2700" u="none" cap="none" strike="noStrike">
                <a:solidFill>
                  <a:srgbClr val="2791A6"/>
                </a:solidFill>
                <a:latin typeface="Times New Roman"/>
                <a:ea typeface="Times New Roman"/>
                <a:cs typeface="Times New Roman"/>
                <a:sym typeface="Times New Roman"/>
              </a:rPr>
              <a:t>Validation your ideas</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Clr>
                <a:srgbClr val="000000"/>
              </a:buClr>
              <a:buSzPts val="2700"/>
              <a:buFont typeface="Arial"/>
              <a:buNone/>
            </a:pPr>
            <a:r>
              <a:t/>
            </a:r>
            <a:endParaRPr b="1" i="0" sz="2700" u="none" cap="none" strike="noStrike">
              <a:solidFill>
                <a:srgbClr val="2791A6"/>
              </a:solidFill>
              <a:latin typeface="Times New Roman"/>
              <a:ea typeface="Times New Roman"/>
              <a:cs typeface="Times New Roman"/>
              <a:sym typeface="Times New Roman"/>
            </a:endParaRPr>
          </a:p>
        </p:txBody>
      </p:sp>
      <p:sp>
        <p:nvSpPr>
          <p:cNvPr id="204" name="Google Shape;204;p8"/>
          <p:cNvSpPr/>
          <p:nvPr/>
        </p:nvSpPr>
        <p:spPr>
          <a:xfrm>
            <a:off x="4038643" y="1574257"/>
            <a:ext cx="3338679" cy="1607371"/>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Times New Roman"/>
                <a:ea typeface="Times New Roman"/>
                <a:cs typeface="Times New Roman"/>
                <a:sym typeface="Times New Roman"/>
              </a:rPr>
              <a:t>Qualify the ideas by the questions </a:t>
            </a:r>
            <a:r>
              <a:rPr b="0" i="1" lang="en-US" sz="2200" u="none" cap="none" strike="noStrike">
                <a:solidFill>
                  <a:schemeClr val="dk1"/>
                </a:solidFill>
                <a:latin typeface="Times New Roman"/>
                <a:ea typeface="Times New Roman"/>
                <a:cs typeface="Times New Roman"/>
                <a:sym typeface="Times New Roman"/>
              </a:rPr>
              <a:t>“Is there some angle on the problems that i understand that i don’t think others understand?”</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600"/>
              </a:spcBef>
              <a:spcAft>
                <a:spcPts val="0"/>
              </a:spcAft>
              <a:buClr>
                <a:srgbClr val="000000"/>
              </a:buClr>
              <a:buSzPts val="1854"/>
              <a:buFont typeface="Arial"/>
              <a:buNone/>
            </a:pPr>
            <a:r>
              <a:t/>
            </a:r>
            <a:endParaRPr b="0" i="0" sz="1854"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600"/>
              </a:spcBef>
              <a:spcAft>
                <a:spcPts val="0"/>
              </a:spcAft>
              <a:buClr>
                <a:srgbClr val="000000"/>
              </a:buClr>
              <a:buSzPts val="1854"/>
              <a:buFont typeface="Arial"/>
              <a:buNone/>
            </a:pPr>
            <a:r>
              <a:t/>
            </a:r>
            <a:endParaRPr b="0" i="0" sz="1854"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600"/>
              </a:spcBef>
              <a:spcAft>
                <a:spcPts val="0"/>
              </a:spcAft>
              <a:buClr>
                <a:schemeClr val="dk1"/>
              </a:buClr>
              <a:buSzPts val="1800"/>
              <a:buFont typeface="Corbe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05" name="Google Shape;205;p8"/>
          <p:cNvSpPr/>
          <p:nvPr/>
        </p:nvSpPr>
        <p:spPr>
          <a:xfrm>
            <a:off x="8142061" y="1542136"/>
            <a:ext cx="3399654" cy="1607371"/>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The goal of MVP is not to see how many people want to use your product, it is to see if any group of people is trying to solve the same problem as you.</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60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06" name="Google Shape;206;p8"/>
          <p:cNvSpPr/>
          <p:nvPr/>
        </p:nvSpPr>
        <p:spPr>
          <a:xfrm>
            <a:off x="8049344" y="818798"/>
            <a:ext cx="3585088" cy="59499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rPr b="1" i="0" lang="en-US" sz="2700" u="none" cap="none" strike="noStrike">
                <a:solidFill>
                  <a:srgbClr val="2791A6"/>
                </a:solidFill>
                <a:latin typeface="Times New Roman"/>
                <a:ea typeface="Times New Roman"/>
                <a:cs typeface="Times New Roman"/>
                <a:sym typeface="Times New Roman"/>
              </a:rPr>
              <a:t>Building MVP</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Clr>
                <a:srgbClr val="000000"/>
              </a:buClr>
              <a:buSzPts val="2700"/>
              <a:buFont typeface="Arial"/>
              <a:buNone/>
            </a:pPr>
            <a:r>
              <a:t/>
            </a:r>
            <a:endParaRPr b="1" i="0" sz="2700" u="none" cap="none" strike="noStrike">
              <a:solidFill>
                <a:srgbClr val="2791A6"/>
              </a:solidFill>
              <a:latin typeface="Times New Roman"/>
              <a:ea typeface="Times New Roman"/>
              <a:cs typeface="Times New Roman"/>
              <a:sym typeface="Times New Roman"/>
            </a:endParaRPr>
          </a:p>
        </p:txBody>
      </p:sp>
      <p:sp>
        <p:nvSpPr>
          <p:cNvPr id="207" name="Google Shape;207;p8"/>
          <p:cNvSpPr txBox="1"/>
          <p:nvPr/>
        </p:nvSpPr>
        <p:spPr>
          <a:xfrm>
            <a:off x="4104606" y="4531608"/>
            <a:ext cx="3272700" cy="1908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Helpful when you are solving a common problem that people who tried to solve before or have failed to solve the problems. </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08" name="Google Shape;208;p8"/>
          <p:cNvSpPr txBox="1"/>
          <p:nvPr/>
        </p:nvSpPr>
        <p:spPr>
          <a:xfrm>
            <a:off x="8142061" y="4685496"/>
            <a:ext cx="3238500" cy="1600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This is like a filter the people who are able to use the product and they are the right type of initial customer. </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09" name="Google Shape;209;p8"/>
          <p:cNvSpPr/>
          <p:nvPr/>
        </p:nvSpPr>
        <p:spPr>
          <a:xfrm>
            <a:off x="5503537" y="3529828"/>
            <a:ext cx="289289" cy="852616"/>
          </a:xfrm>
          <a:prstGeom prst="downArrow">
            <a:avLst>
              <a:gd fmla="val 50000" name="adj1"/>
              <a:gd fmla="val 50000" name="adj2"/>
            </a:avLst>
          </a:prstGeom>
          <a:solidFill>
            <a:schemeClr val="accent1"/>
          </a:solidFill>
          <a:ln cap="flat" cmpd="sng" w="10775">
            <a:solidFill>
              <a:srgbClr val="1B4E5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10" name="Google Shape;210;p8"/>
          <p:cNvSpPr/>
          <p:nvPr/>
        </p:nvSpPr>
        <p:spPr>
          <a:xfrm>
            <a:off x="9697243" y="3594469"/>
            <a:ext cx="289289" cy="852616"/>
          </a:xfrm>
          <a:prstGeom prst="downArrow">
            <a:avLst>
              <a:gd fmla="val 50000" name="adj1"/>
              <a:gd fmla="val 50000" name="adj2"/>
            </a:avLst>
          </a:prstGeom>
          <a:solidFill>
            <a:schemeClr val="accent1"/>
          </a:solidFill>
          <a:ln cap="flat" cmpd="sng" w="10775">
            <a:solidFill>
              <a:srgbClr val="1B4E5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id="211" name="Google Shape;211;p8"/>
          <p:cNvPicPr preferRelativeResize="0"/>
          <p:nvPr/>
        </p:nvPicPr>
        <p:blipFill rotWithShape="1">
          <a:blip r:embed="rId3">
            <a:alphaModFix/>
          </a:blip>
          <a:srcRect b="0" l="0" r="0" t="0"/>
          <a:stretch/>
        </p:blipFill>
        <p:spPr>
          <a:xfrm>
            <a:off x="744605" y="51907"/>
            <a:ext cx="1720764" cy="639660"/>
          </a:xfrm>
          <a:prstGeom prst="rect">
            <a:avLst/>
          </a:prstGeom>
          <a:noFill/>
          <a:ln>
            <a:noFill/>
          </a:ln>
        </p:spPr>
      </p:pic>
      <p:sp>
        <p:nvSpPr>
          <p:cNvPr id="212" name="Google Shape;212;p8"/>
          <p:cNvSpPr txBox="1"/>
          <p:nvPr/>
        </p:nvSpPr>
        <p:spPr>
          <a:xfrm>
            <a:off x="6855900" y="6101500"/>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1" lang="en-US" sz="1000" u="none" cap="none" strike="noStrike">
                <a:solidFill>
                  <a:srgbClr val="0F0F0F"/>
                </a:solidFill>
                <a:highlight>
                  <a:srgbClr val="FFFFFF"/>
                </a:highlight>
                <a:latin typeface="Times New Roman"/>
                <a:ea typeface="Times New Roman"/>
                <a:cs typeface="Times New Roman"/>
                <a:sym typeface="Times New Roman"/>
              </a:rPr>
              <a:t>(Michael Seibel, 2019)</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500"/>
                                        <p:tgtEl>
                                          <p:spTgt spid="209"/>
                                        </p:tgtEl>
                                        <p:attrNameLst>
                                          <p:attrName>ppt_w</p:attrName>
                                        </p:attrNameLst>
                                      </p:cBhvr>
                                      <p:tavLst>
                                        <p:tav fmla="" tm="0">
                                          <p:val>
                                            <p:strVal val="0"/>
                                          </p:val>
                                        </p:tav>
                                        <p:tav fmla="" tm="100000">
                                          <p:val>
                                            <p:strVal val="#ppt_w"/>
                                          </p:val>
                                        </p:tav>
                                      </p:tavLst>
                                    </p:anim>
                                    <p:anim calcmode="lin" valueType="num">
                                      <p:cBhvr additive="base">
                                        <p:cTn dur="500"/>
                                        <p:tgtEl>
                                          <p:spTgt spid="20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500"/>
                                        <p:tgtEl>
                                          <p:spTgt spid="207"/>
                                        </p:tgtEl>
                                        <p:attrNameLst>
                                          <p:attrName>ppt_w</p:attrName>
                                        </p:attrNameLst>
                                      </p:cBhvr>
                                      <p:tavLst>
                                        <p:tav fmla="" tm="0">
                                          <p:val>
                                            <p:strVal val="0"/>
                                          </p:val>
                                        </p:tav>
                                        <p:tav fmla="" tm="100000">
                                          <p:val>
                                            <p:strVal val="#ppt_w"/>
                                          </p:val>
                                        </p:tav>
                                      </p:tavLst>
                                    </p:anim>
                                    <p:anim calcmode="lin" valueType="num">
                                      <p:cBhvr additive="base">
                                        <p:cTn dur="500"/>
                                        <p:tgtEl>
                                          <p:spTgt spid="20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2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2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sp>
        <p:nvSpPr>
          <p:cNvPr id="217" name="Google Shape;217;p9"/>
          <p:cNvSpPr/>
          <p:nvPr/>
        </p:nvSpPr>
        <p:spPr>
          <a:xfrm>
            <a:off x="1" y="758952"/>
            <a:ext cx="3443590" cy="533095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18" name="Google Shape;218;p9"/>
          <p:cNvSpPr/>
          <p:nvPr/>
        </p:nvSpPr>
        <p:spPr>
          <a:xfrm>
            <a:off x="11815864" y="758952"/>
            <a:ext cx="384048" cy="533095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pic>
        <p:nvPicPr>
          <p:cNvPr descr="Top view of cubes connected with black lines" id="219" name="Google Shape;219;p9"/>
          <p:cNvPicPr preferRelativeResize="0"/>
          <p:nvPr/>
        </p:nvPicPr>
        <p:blipFill rotWithShape="1">
          <a:blip r:embed="rId3">
            <a:alphaModFix/>
          </a:blip>
          <a:srcRect b="0" l="21928" r="12005" t="0"/>
          <a:stretch/>
        </p:blipFill>
        <p:spPr>
          <a:xfrm>
            <a:off x="20" y="10"/>
            <a:ext cx="6041115" cy="6857990"/>
          </a:xfrm>
          <a:prstGeom prst="rect">
            <a:avLst/>
          </a:prstGeom>
          <a:noFill/>
          <a:ln>
            <a:noFill/>
          </a:ln>
        </p:spPr>
      </p:pic>
      <p:sp>
        <p:nvSpPr>
          <p:cNvPr id="220" name="Google Shape;220;p9"/>
          <p:cNvSpPr/>
          <p:nvPr/>
        </p:nvSpPr>
        <p:spPr>
          <a:xfrm>
            <a:off x="1" y="758952"/>
            <a:ext cx="3443590" cy="5330952"/>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21" name="Google Shape;221;p9"/>
          <p:cNvSpPr txBox="1"/>
          <p:nvPr>
            <p:ph type="ctrTitle"/>
          </p:nvPr>
        </p:nvSpPr>
        <p:spPr>
          <a:xfrm>
            <a:off x="248055" y="2957819"/>
            <a:ext cx="2947482" cy="1526059"/>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FFFFFF"/>
              </a:buClr>
              <a:buSzPts val="4800"/>
              <a:buFont typeface="Corbel"/>
              <a:buNone/>
            </a:pPr>
            <a:r>
              <a:rPr lang="en-US" sz="4800"/>
              <a:t>Methods of Validation</a:t>
            </a:r>
            <a:endParaRPr/>
          </a:p>
        </p:txBody>
      </p:sp>
      <p:sp>
        <p:nvSpPr>
          <p:cNvPr id="222" name="Google Shape;222;p9"/>
          <p:cNvSpPr/>
          <p:nvPr/>
        </p:nvSpPr>
        <p:spPr>
          <a:xfrm>
            <a:off x="6096000" y="1100614"/>
            <a:ext cx="3035774" cy="524046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Times New Roman"/>
                <a:ea typeface="Times New Roman"/>
                <a:cs typeface="Times New Roman"/>
                <a:sym typeface="Times New Roman"/>
              </a:rPr>
              <a:t>1. Market Research:</a:t>
            </a:r>
            <a:endParaRPr b="0" i="0" sz="1400" u="none" cap="none" strike="noStrike">
              <a:solidFill>
                <a:srgbClr val="000000"/>
              </a:solidFill>
              <a:latin typeface="Times New Roman"/>
              <a:ea typeface="Times New Roman"/>
              <a:cs typeface="Times New Roman"/>
              <a:sym typeface="Times New Roman"/>
            </a:endParaRPr>
          </a:p>
          <a:p>
            <a:pPr indent="-342899" lvl="0" marL="445769" marR="0" rtl="0" algn="l">
              <a:lnSpc>
                <a:spcPct val="100000"/>
              </a:lnSpc>
              <a:spcBef>
                <a:spcPts val="600"/>
              </a:spcBef>
              <a:spcAft>
                <a:spcPts val="0"/>
              </a:spcAft>
              <a:buClr>
                <a:schemeClr val="lt1"/>
              </a:buClr>
              <a:buSzPts val="2000"/>
              <a:buFont typeface="Times New Roman"/>
              <a:buChar char="⮚"/>
            </a:pPr>
            <a:r>
              <a:rPr b="0" i="0" lang="en-US" sz="2000" u="none" cap="none" strike="noStrike">
                <a:solidFill>
                  <a:srgbClr val="FFFFFF"/>
                </a:solidFill>
                <a:latin typeface="Times New Roman"/>
                <a:ea typeface="Times New Roman"/>
                <a:cs typeface="Times New Roman"/>
                <a:sym typeface="Times New Roman"/>
              </a:rPr>
              <a:t>Study market trends and demands.</a:t>
            </a:r>
            <a:endParaRPr b="0" i="0" sz="1400" u="none" cap="none" strike="noStrike">
              <a:solidFill>
                <a:srgbClr val="000000"/>
              </a:solidFill>
              <a:latin typeface="Times New Roman"/>
              <a:ea typeface="Times New Roman"/>
              <a:cs typeface="Times New Roman"/>
              <a:sym typeface="Times New Roman"/>
            </a:endParaRPr>
          </a:p>
          <a:p>
            <a:pPr indent="-342899" lvl="0" marL="445769" marR="0" rtl="0" algn="l">
              <a:lnSpc>
                <a:spcPct val="100000"/>
              </a:lnSpc>
              <a:spcBef>
                <a:spcPts val="600"/>
              </a:spcBef>
              <a:spcAft>
                <a:spcPts val="0"/>
              </a:spcAft>
              <a:buClr>
                <a:schemeClr val="lt1"/>
              </a:buClr>
              <a:buSzPts val="2000"/>
              <a:buFont typeface="Times New Roman"/>
              <a:buChar char="⮚"/>
            </a:pPr>
            <a:r>
              <a:rPr b="0" i="0" lang="en-US" sz="2000" u="none" cap="none" strike="noStrike">
                <a:solidFill>
                  <a:srgbClr val="FFFFFF"/>
                </a:solidFill>
                <a:latin typeface="Times New Roman"/>
                <a:ea typeface="Times New Roman"/>
                <a:cs typeface="Times New Roman"/>
                <a:sym typeface="Times New Roman"/>
              </a:rPr>
              <a:t>Analyze competitors and potential market size.</a:t>
            </a:r>
            <a:endParaRPr b="0" i="0" sz="1400" u="none" cap="none" strike="noStrike">
              <a:solidFill>
                <a:srgbClr val="000000"/>
              </a:solidFill>
              <a:latin typeface="Times New Roman"/>
              <a:ea typeface="Times New Roman"/>
              <a:cs typeface="Times New Roman"/>
              <a:sym typeface="Times New Roman"/>
            </a:endParaRPr>
          </a:p>
          <a:p>
            <a:pPr indent="0" lvl="0" marL="102870" marR="0" rtl="0" algn="l">
              <a:lnSpc>
                <a:spcPct val="100000"/>
              </a:lnSpc>
              <a:spcBef>
                <a:spcPts val="600"/>
              </a:spcBef>
              <a:spcAft>
                <a:spcPts val="0"/>
              </a:spcAft>
              <a:buClr>
                <a:srgbClr val="000000"/>
              </a:buClr>
              <a:buSzPts val="2000"/>
              <a:buFont typeface="Arial"/>
              <a:buNone/>
            </a:pPr>
            <a:r>
              <a:t/>
            </a:r>
            <a:endParaRPr b="0" i="0" sz="20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Clr>
                <a:srgbClr val="000000"/>
              </a:buClr>
              <a:buSzPts val="2200"/>
              <a:buFont typeface="Arial"/>
              <a:buNone/>
            </a:pPr>
            <a:r>
              <a:rPr b="0" i="0" lang="en-US" sz="2200" u="none" cap="none" strike="noStrike">
                <a:solidFill>
                  <a:srgbClr val="FFFFFF"/>
                </a:solidFill>
                <a:latin typeface="Times New Roman"/>
                <a:ea typeface="Times New Roman"/>
                <a:cs typeface="Times New Roman"/>
                <a:sym typeface="Times New Roman"/>
              </a:rPr>
              <a:t>2.  Customer Interviews:</a:t>
            </a:r>
            <a:endParaRPr b="0" i="0" sz="1400" u="none" cap="none" strike="noStrike">
              <a:solidFill>
                <a:srgbClr val="000000"/>
              </a:solidFill>
              <a:latin typeface="Times New Roman"/>
              <a:ea typeface="Times New Roman"/>
              <a:cs typeface="Times New Roman"/>
              <a:sym typeface="Times New Roman"/>
            </a:endParaRPr>
          </a:p>
          <a:p>
            <a:pPr indent="-342899" lvl="0" marL="445769" marR="0" rtl="0" algn="l">
              <a:lnSpc>
                <a:spcPct val="100000"/>
              </a:lnSpc>
              <a:spcBef>
                <a:spcPts val="600"/>
              </a:spcBef>
              <a:spcAft>
                <a:spcPts val="0"/>
              </a:spcAft>
              <a:buClr>
                <a:schemeClr val="lt1"/>
              </a:buClr>
              <a:buSzPts val="2000"/>
              <a:buFont typeface="Times New Roman"/>
              <a:buChar char="⮚"/>
            </a:pPr>
            <a:r>
              <a:rPr b="0" i="0" lang="en-US" sz="2000" u="none" cap="none" strike="noStrike">
                <a:solidFill>
                  <a:srgbClr val="FFFFFF"/>
                </a:solidFill>
                <a:latin typeface="Times New Roman"/>
                <a:ea typeface="Times New Roman"/>
                <a:cs typeface="Times New Roman"/>
                <a:sym typeface="Times New Roman"/>
              </a:rPr>
              <a:t>Talk to potential users to gather feedback to understand their pain points and needs.</a:t>
            </a:r>
            <a:endParaRPr b="0" i="0" sz="1400" u="none" cap="none" strike="noStrike">
              <a:solidFill>
                <a:srgbClr val="000000"/>
              </a:solidFill>
              <a:latin typeface="Times New Roman"/>
              <a:ea typeface="Times New Roman"/>
              <a:cs typeface="Times New Roman"/>
              <a:sym typeface="Times New Roman"/>
            </a:endParaRPr>
          </a:p>
        </p:txBody>
      </p:sp>
      <p:sp>
        <p:nvSpPr>
          <p:cNvPr id="223" name="Google Shape;223;p9"/>
          <p:cNvSpPr/>
          <p:nvPr/>
        </p:nvSpPr>
        <p:spPr>
          <a:xfrm>
            <a:off x="11815864" y="758952"/>
            <a:ext cx="384048" cy="5330952"/>
          </a:xfrm>
          <a:prstGeom prst="rect">
            <a:avLst/>
          </a:prstGeom>
          <a:solidFill>
            <a:srgbClr val="C8C8C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rbel"/>
              <a:ea typeface="Corbel"/>
              <a:cs typeface="Corbel"/>
              <a:sym typeface="Corbel"/>
            </a:endParaRPr>
          </a:p>
        </p:txBody>
      </p:sp>
      <p:sp>
        <p:nvSpPr>
          <p:cNvPr id="224" name="Google Shape;224;p9"/>
          <p:cNvSpPr txBox="1"/>
          <p:nvPr/>
        </p:nvSpPr>
        <p:spPr>
          <a:xfrm>
            <a:off x="9218320" y="1050800"/>
            <a:ext cx="2597544" cy="53400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000"/>
              <a:buFont typeface="Noto Sans Symbols"/>
              <a:buNone/>
            </a:pPr>
            <a:r>
              <a:rPr b="0" i="0" lang="en-US" sz="2000" u="none" cap="none" strike="noStrike">
                <a:solidFill>
                  <a:schemeClr val="dk1"/>
                </a:solidFill>
                <a:latin typeface="Times New Roman"/>
                <a:ea typeface="Times New Roman"/>
                <a:cs typeface="Times New Roman"/>
                <a:sym typeface="Times New Roman"/>
              </a:rPr>
              <a:t>3.  Surveys and Polls:</a:t>
            </a:r>
            <a:endParaRPr b="0" i="0" sz="1400" u="none" cap="none" strike="noStrike">
              <a:solidFill>
                <a:srgbClr val="000000"/>
              </a:solidFill>
              <a:latin typeface="Times New Roman"/>
              <a:ea typeface="Times New Roman"/>
              <a:cs typeface="Times New Roman"/>
              <a:sym typeface="Times New Roman"/>
            </a:endParaRPr>
          </a:p>
          <a:p>
            <a:pPr indent="-342899" lvl="0" marL="445769" marR="0" rtl="0" algn="l">
              <a:lnSpc>
                <a:spcPct val="100000"/>
              </a:lnSpc>
              <a:spcBef>
                <a:spcPts val="1800"/>
              </a:spcBef>
              <a:spcAft>
                <a:spcPts val="0"/>
              </a:spcAft>
              <a:buClr>
                <a:srgbClr val="2791A6"/>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Conduct surveys to gauge interest and collect data.</a:t>
            </a:r>
            <a:endParaRPr b="0" i="0" sz="1900" u="none" cap="none" strike="noStrike">
              <a:solidFill>
                <a:schemeClr val="dk1"/>
              </a:solidFill>
              <a:latin typeface="Times New Roman"/>
              <a:ea typeface="Times New Roman"/>
              <a:cs typeface="Times New Roman"/>
              <a:sym typeface="Times New Roman"/>
            </a:endParaRPr>
          </a:p>
          <a:p>
            <a:pPr indent="0" lvl="0" marL="102870" marR="0" rtl="0" algn="l">
              <a:lnSpc>
                <a:spcPct val="100000"/>
              </a:lnSpc>
              <a:spcBef>
                <a:spcPts val="1800"/>
              </a:spcBef>
              <a:spcAft>
                <a:spcPts val="0"/>
              </a:spcAft>
              <a:buClr>
                <a:schemeClr val="lt1"/>
              </a:buClr>
              <a:buSzPts val="1900"/>
              <a:buFont typeface="Noto Sans Symbols"/>
              <a:buNone/>
            </a:pPr>
            <a:r>
              <a:rPr b="0" i="0" lang="en-US" sz="1900" u="none" cap="none" strike="noStrike">
                <a:solidFill>
                  <a:srgbClr val="395A5F"/>
                </a:solidFill>
                <a:latin typeface="Times New Roman"/>
                <a:ea typeface="Times New Roman"/>
                <a:cs typeface="Times New Roman"/>
                <a:sym typeface="Times New Roman"/>
              </a:rPr>
              <a:t>4</a:t>
            </a:r>
            <a:r>
              <a:rPr b="0" i="0" lang="en-US" sz="1900" u="none" cap="none" strike="noStrike">
                <a:solidFill>
                  <a:schemeClr val="dk1"/>
                </a:solidFill>
                <a:latin typeface="Times New Roman"/>
                <a:ea typeface="Times New Roman"/>
                <a:cs typeface="Times New Roman"/>
                <a:sym typeface="Times New Roman"/>
              </a:rPr>
              <a:t>. Prototyping:</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just">
              <a:lnSpc>
                <a:spcPct val="100000"/>
              </a:lnSpc>
              <a:spcBef>
                <a:spcPts val="1812"/>
              </a:spcBef>
              <a:spcAft>
                <a:spcPts val="0"/>
              </a:spcAft>
              <a:buClr>
                <a:schemeClr val="accent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Create a basic version of the product (MVP).</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just">
              <a:lnSpc>
                <a:spcPct val="100000"/>
              </a:lnSpc>
              <a:spcBef>
                <a:spcPts val="1212"/>
              </a:spcBef>
              <a:spcAft>
                <a:spcPts val="0"/>
              </a:spcAft>
              <a:buClr>
                <a:schemeClr val="accent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Test it with a small group of users.</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1212"/>
              </a:spcBef>
              <a:spcAft>
                <a:spcPts val="0"/>
              </a:spcAft>
              <a:buClr>
                <a:schemeClr val="accent1"/>
              </a:buClr>
              <a:buSzPts val="1900"/>
              <a:buFont typeface="Noto Sans Symbols"/>
              <a:buNone/>
            </a:pPr>
            <a:r>
              <a:rPr b="0" i="0" lang="en-US" sz="1900" u="none" cap="none" strike="noStrike">
                <a:solidFill>
                  <a:schemeClr val="dk1"/>
                </a:solidFill>
                <a:latin typeface="Times New Roman"/>
                <a:ea typeface="Times New Roman"/>
                <a:cs typeface="Times New Roman"/>
                <a:sym typeface="Times New Roman"/>
              </a:rPr>
              <a:t>5. Landing Pages:</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just">
              <a:lnSpc>
                <a:spcPct val="100000"/>
              </a:lnSpc>
              <a:spcBef>
                <a:spcPts val="1212"/>
              </a:spcBef>
              <a:spcAft>
                <a:spcPts val="0"/>
              </a:spcAft>
              <a:buClr>
                <a:schemeClr val="accent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Build a landing page to create interest.</a:t>
            </a:r>
            <a:endParaRPr b="0" i="0" sz="1400" u="none" cap="none" strike="noStrike">
              <a:solidFill>
                <a:srgbClr val="000000"/>
              </a:solidFill>
              <a:latin typeface="Times New Roman"/>
              <a:ea typeface="Times New Roman"/>
              <a:cs typeface="Times New Roman"/>
              <a:sym typeface="Times New Roman"/>
            </a:endParaRPr>
          </a:p>
        </p:txBody>
      </p:sp>
      <p:pic>
        <p:nvPicPr>
          <p:cNvPr id="225" name="Google Shape;225;p9"/>
          <p:cNvPicPr preferRelativeResize="0"/>
          <p:nvPr/>
        </p:nvPicPr>
        <p:blipFill rotWithShape="1">
          <a:blip r:embed="rId4">
            <a:alphaModFix/>
          </a:blip>
          <a:srcRect b="0" l="0" r="0" t="0"/>
          <a:stretch/>
        </p:blipFill>
        <p:spPr>
          <a:xfrm>
            <a:off x="933959" y="6114115"/>
            <a:ext cx="1575673" cy="585725"/>
          </a:xfrm>
          <a:prstGeom prst="rect">
            <a:avLst/>
          </a:prstGeom>
          <a:noFill/>
          <a:ln>
            <a:noFill/>
          </a:ln>
        </p:spPr>
      </p:pic>
      <p:sp>
        <p:nvSpPr>
          <p:cNvPr id="226" name="Google Shape;226;p9"/>
          <p:cNvSpPr txBox="1"/>
          <p:nvPr/>
        </p:nvSpPr>
        <p:spPr>
          <a:xfrm>
            <a:off x="8412925" y="6237625"/>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1" lang="en-US" sz="1000" u="none" cap="none" strike="noStrike">
                <a:solidFill>
                  <a:srgbClr val="0F0F0F"/>
                </a:solidFill>
                <a:highlight>
                  <a:srgbClr val="FFFFFF"/>
                </a:highlight>
                <a:latin typeface="Times New Roman"/>
                <a:ea typeface="Times New Roman"/>
                <a:cs typeface="Times New Roman"/>
                <a:sym typeface="Times New Roman"/>
              </a:rPr>
              <a:t>(Michael Seibel, 2019)</a:t>
            </a:r>
            <a:endParaRPr b="0" i="1" sz="1000" u="none" cap="none" strike="noStrike">
              <a:solidFill>
                <a:srgbClr val="595959"/>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0" st="0"/>
                                            </p:txEl>
                                          </p:spTgt>
                                        </p:tgtEl>
                                        <p:attrNameLst>
                                          <p:attrName>style.visibility</p:attrName>
                                        </p:attrNameLst>
                                      </p:cBhvr>
                                      <p:to>
                                        <p:strVal val="visible"/>
                                      </p:to>
                                    </p:set>
                                    <p:animEffect filter="fade" transition="in">
                                      <p:cBhvr>
                                        <p:cTn dur="1000"/>
                                        <p:tgtEl>
                                          <p:spTgt spid="2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1" st="1"/>
                                            </p:txEl>
                                          </p:spTgt>
                                        </p:tgtEl>
                                        <p:attrNameLst>
                                          <p:attrName>style.visibility</p:attrName>
                                        </p:attrNameLst>
                                      </p:cBhvr>
                                      <p:to>
                                        <p:strVal val="visible"/>
                                      </p:to>
                                    </p:set>
                                    <p:animEffect filter="fade" transition="in">
                                      <p:cBhvr>
                                        <p:cTn dur="1000"/>
                                        <p:tgtEl>
                                          <p:spTgt spid="2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2" st="2"/>
                                            </p:txEl>
                                          </p:spTgt>
                                        </p:tgtEl>
                                        <p:attrNameLst>
                                          <p:attrName>style.visibility</p:attrName>
                                        </p:attrNameLst>
                                      </p:cBhvr>
                                      <p:to>
                                        <p:strVal val="visible"/>
                                      </p:to>
                                    </p:set>
                                    <p:animEffect filter="fade" transition="in">
                                      <p:cBhvr>
                                        <p:cTn dur="1000"/>
                                        <p:tgtEl>
                                          <p:spTgt spid="2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3" st="3"/>
                                            </p:txEl>
                                          </p:spTgt>
                                        </p:tgtEl>
                                        <p:attrNameLst>
                                          <p:attrName>style.visibility</p:attrName>
                                        </p:attrNameLst>
                                      </p:cBhvr>
                                      <p:to>
                                        <p:strVal val="visible"/>
                                      </p:to>
                                    </p:set>
                                    <p:animEffect filter="fade" transition="in">
                                      <p:cBhvr>
                                        <p:cTn dur="1000"/>
                                        <p:tgtEl>
                                          <p:spTgt spid="2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4" st="4"/>
                                            </p:txEl>
                                          </p:spTgt>
                                        </p:tgtEl>
                                        <p:attrNameLst>
                                          <p:attrName>style.visibility</p:attrName>
                                        </p:attrNameLst>
                                      </p:cBhvr>
                                      <p:to>
                                        <p:strVal val="visible"/>
                                      </p:to>
                                    </p:set>
                                    <p:animEffect filter="fade" transition="in">
                                      <p:cBhvr>
                                        <p:cTn dur="1000"/>
                                        <p:tgtEl>
                                          <p:spTgt spid="2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5" st="5"/>
                                            </p:txEl>
                                          </p:spTgt>
                                        </p:tgtEl>
                                        <p:attrNameLst>
                                          <p:attrName>style.visibility</p:attrName>
                                        </p:attrNameLst>
                                      </p:cBhvr>
                                      <p:to>
                                        <p:strVal val="visible"/>
                                      </p:to>
                                    </p:set>
                                    <p:animEffect filter="fade" transition="in">
                                      <p:cBhvr>
                                        <p:cTn dur="1000"/>
                                        <p:tgtEl>
                                          <p:spTgt spid="22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xEl>
                                              <p:pRg end="0" st="0"/>
                                            </p:txEl>
                                          </p:spTgt>
                                        </p:tgtEl>
                                        <p:attrNameLst>
                                          <p:attrName>style.visibility</p:attrName>
                                        </p:attrNameLst>
                                      </p:cBhvr>
                                      <p:to>
                                        <p:strVal val="visible"/>
                                      </p:to>
                                    </p:set>
                                    <p:animEffect filter="fade" transition="in">
                                      <p:cBhvr>
                                        <p:cTn dur="5000"/>
                                        <p:tgtEl>
                                          <p:spTgt spid="2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xEl>
                                              <p:pRg end="1" st="1"/>
                                            </p:txEl>
                                          </p:spTgt>
                                        </p:tgtEl>
                                        <p:attrNameLst>
                                          <p:attrName>style.visibility</p:attrName>
                                        </p:attrNameLst>
                                      </p:cBhvr>
                                      <p:to>
                                        <p:strVal val="visible"/>
                                      </p:to>
                                    </p:set>
                                    <p:animEffect filter="fade" transition="in">
                                      <p:cBhvr>
                                        <p:cTn dur="5000"/>
                                        <p:tgtEl>
                                          <p:spTgt spid="2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xEl>
                                              <p:pRg end="2" st="2"/>
                                            </p:txEl>
                                          </p:spTgt>
                                        </p:tgtEl>
                                        <p:attrNameLst>
                                          <p:attrName>style.visibility</p:attrName>
                                        </p:attrNameLst>
                                      </p:cBhvr>
                                      <p:to>
                                        <p:strVal val="visible"/>
                                      </p:to>
                                    </p:set>
                                    <p:animEffect filter="fade" transition="in">
                                      <p:cBhvr>
                                        <p:cTn dur="5000"/>
                                        <p:tgtEl>
                                          <p:spTgt spid="2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xEl>
                                              <p:pRg end="3" st="3"/>
                                            </p:txEl>
                                          </p:spTgt>
                                        </p:tgtEl>
                                        <p:attrNameLst>
                                          <p:attrName>style.visibility</p:attrName>
                                        </p:attrNameLst>
                                      </p:cBhvr>
                                      <p:to>
                                        <p:strVal val="visible"/>
                                      </p:to>
                                    </p:set>
                                    <p:animEffect filter="fade" transition="in">
                                      <p:cBhvr>
                                        <p:cTn dur="5000"/>
                                        <p:tgtEl>
                                          <p:spTgt spid="2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xEl>
                                              <p:pRg end="4" st="4"/>
                                            </p:txEl>
                                          </p:spTgt>
                                        </p:tgtEl>
                                        <p:attrNameLst>
                                          <p:attrName>style.visibility</p:attrName>
                                        </p:attrNameLst>
                                      </p:cBhvr>
                                      <p:to>
                                        <p:strVal val="visible"/>
                                      </p:to>
                                    </p:set>
                                    <p:animEffect filter="fade" transition="in">
                                      <p:cBhvr>
                                        <p:cTn dur="5000"/>
                                        <p:tgtEl>
                                          <p:spTgt spid="22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xEl>
                                              <p:pRg end="5" st="5"/>
                                            </p:txEl>
                                          </p:spTgt>
                                        </p:tgtEl>
                                        <p:attrNameLst>
                                          <p:attrName>style.visibility</p:attrName>
                                        </p:attrNameLst>
                                      </p:cBhvr>
                                      <p:to>
                                        <p:strVal val="visible"/>
                                      </p:to>
                                    </p:set>
                                    <p:animEffect filter="fade" transition="in">
                                      <p:cBhvr>
                                        <p:cTn dur="5000"/>
                                        <p:tgtEl>
                                          <p:spTgt spid="22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xEl>
                                              <p:pRg end="6" st="6"/>
                                            </p:txEl>
                                          </p:spTgt>
                                        </p:tgtEl>
                                        <p:attrNameLst>
                                          <p:attrName>style.visibility</p:attrName>
                                        </p:attrNameLst>
                                      </p:cBhvr>
                                      <p:to>
                                        <p:strVal val="visible"/>
                                      </p:to>
                                    </p:set>
                                    <p:animEffect filter="fade" transition="in">
                                      <p:cBhvr>
                                        <p:cTn dur="5000"/>
                                        <p:tgtEl>
                                          <p:spTgt spid="22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2024-05-24T08:16:46Z</dcterms:created>
  <dc:creator>Khiem Tran</dc:creator>
</cp:coreProperties>
</file>